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8"/>
  </p:notesMasterIdLst>
  <p:handoutMasterIdLst>
    <p:handoutMasterId r:id="rId89"/>
  </p:handoutMasterIdLst>
  <p:sldIdLst>
    <p:sldId id="256" r:id="rId2"/>
    <p:sldId id="330" r:id="rId3"/>
    <p:sldId id="442" r:id="rId4"/>
    <p:sldId id="472" r:id="rId5"/>
    <p:sldId id="498" r:id="rId6"/>
    <p:sldId id="499" r:id="rId7"/>
    <p:sldId id="475" r:id="rId8"/>
    <p:sldId id="497" r:id="rId9"/>
    <p:sldId id="455" r:id="rId10"/>
    <p:sldId id="476" r:id="rId11"/>
    <p:sldId id="452" r:id="rId12"/>
    <p:sldId id="440" r:id="rId13"/>
    <p:sldId id="493" r:id="rId14"/>
    <p:sldId id="332" r:id="rId15"/>
    <p:sldId id="492" r:id="rId16"/>
    <p:sldId id="403" r:id="rId17"/>
    <p:sldId id="454" r:id="rId18"/>
    <p:sldId id="445" r:id="rId19"/>
    <p:sldId id="448" r:id="rId20"/>
    <p:sldId id="485" r:id="rId21"/>
    <p:sldId id="503" r:id="rId22"/>
    <p:sldId id="502" r:id="rId23"/>
    <p:sldId id="504" r:id="rId24"/>
    <p:sldId id="262" r:id="rId25"/>
    <p:sldId id="331" r:id="rId26"/>
    <p:sldId id="494" r:id="rId27"/>
    <p:sldId id="416" r:id="rId28"/>
    <p:sldId id="408" r:id="rId29"/>
    <p:sldId id="409" r:id="rId30"/>
    <p:sldId id="410" r:id="rId31"/>
    <p:sldId id="411" r:id="rId32"/>
    <p:sldId id="415" r:id="rId33"/>
    <p:sldId id="417" r:id="rId34"/>
    <p:sldId id="412" r:id="rId35"/>
    <p:sldId id="413" r:id="rId36"/>
    <p:sldId id="479" r:id="rId37"/>
    <p:sldId id="480" r:id="rId38"/>
    <p:sldId id="457" r:id="rId39"/>
    <p:sldId id="460" r:id="rId40"/>
    <p:sldId id="560" r:id="rId41"/>
    <p:sldId id="500" r:id="rId42"/>
    <p:sldId id="558" r:id="rId43"/>
    <p:sldId id="559" r:id="rId44"/>
    <p:sldId id="439" r:id="rId45"/>
    <p:sldId id="505" r:id="rId46"/>
    <p:sldId id="551" r:id="rId47"/>
    <p:sldId id="552" r:id="rId48"/>
    <p:sldId id="553" r:id="rId49"/>
    <p:sldId id="554" r:id="rId50"/>
    <p:sldId id="507" r:id="rId51"/>
    <p:sldId id="508" r:id="rId52"/>
    <p:sldId id="550" r:id="rId53"/>
    <p:sldId id="509" r:id="rId54"/>
    <p:sldId id="549" r:id="rId55"/>
    <p:sldId id="514" r:id="rId56"/>
    <p:sldId id="548" r:id="rId57"/>
    <p:sldId id="516" r:id="rId58"/>
    <p:sldId id="517" r:id="rId59"/>
    <p:sldId id="518" r:id="rId60"/>
    <p:sldId id="520" r:id="rId61"/>
    <p:sldId id="555" r:id="rId62"/>
    <p:sldId id="546" r:id="rId63"/>
    <p:sldId id="521" r:id="rId64"/>
    <p:sldId id="522" r:id="rId65"/>
    <p:sldId id="523" r:id="rId66"/>
    <p:sldId id="545" r:id="rId67"/>
    <p:sldId id="525" r:id="rId68"/>
    <p:sldId id="526" r:id="rId69"/>
    <p:sldId id="527" r:id="rId70"/>
    <p:sldId id="544" r:id="rId71"/>
    <p:sldId id="529" r:id="rId72"/>
    <p:sldId id="543" r:id="rId73"/>
    <p:sldId id="531" r:id="rId74"/>
    <p:sldId id="542" r:id="rId75"/>
    <p:sldId id="533" r:id="rId76"/>
    <p:sldId id="534" r:id="rId77"/>
    <p:sldId id="535" r:id="rId78"/>
    <p:sldId id="556" r:id="rId79"/>
    <p:sldId id="536" r:id="rId80"/>
    <p:sldId id="537" r:id="rId81"/>
    <p:sldId id="538" r:id="rId82"/>
    <p:sldId id="539" r:id="rId83"/>
    <p:sldId id="540" r:id="rId84"/>
    <p:sldId id="541" r:id="rId85"/>
    <p:sldId id="557" r:id="rId86"/>
    <p:sldId id="305" r:id="rId87"/>
  </p:sldIdLst>
  <p:sldSz cx="9144000" cy="6858000" type="screen4x3"/>
  <p:notesSz cx="6881813" cy="9296400"/>
  <p:embeddedFontLst>
    <p:embeddedFont>
      <p:font typeface="Candara" panose="020E0502030303020204" pitchFamily="34" charset="0"/>
      <p:regular r:id="rId90"/>
      <p:bold r:id="rId91"/>
      <p:italic r:id="rId92"/>
      <p:boldItalic r:id="rId93"/>
    </p:embeddedFont>
    <p:embeddedFont>
      <p:font typeface="Helvetica Neue" panose="02020500000000000000" charset="0"/>
      <p:regular r:id="rId94"/>
      <p:bold r:id="rId95"/>
      <p:italic r:id="rId96"/>
      <p:boldItalic r:id="rId97"/>
    </p:embeddedFont>
    <p:embeddedFont>
      <p:font typeface="MS PGothic" panose="020B0600070205080204" pitchFamily="34" charset="-128"/>
      <p:regular r:id="rId98"/>
    </p:embeddedFont>
    <p:embeddedFont>
      <p:font typeface="Verdana" panose="020B0604030504040204" pitchFamily="34" charset="0"/>
      <p:regular r:id="rId99"/>
      <p:bold r:id="rId100"/>
      <p:italic r:id="rId101"/>
      <p:boldItalic r:id="rId102"/>
    </p:embeddedFont>
    <p:embeddedFont>
      <p:font typeface="微軟正黑體" panose="020B0604030504040204" pitchFamily="34" charset="-120"/>
      <p:regular r:id="rId103"/>
      <p:bold r:id="rId104"/>
    </p:embeddedFont>
    <p:embeddedFont>
      <p:font typeface="微軟正黑體" panose="020B0604030504040204" pitchFamily="34" charset="-120"/>
      <p:regular r:id="rId103"/>
      <p:bold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snl" initials="h" lastIdx="1" clrIdx="0">
    <p:extLst>
      <p:ext uri="{19B8F6BF-5375-455C-9EA6-DF929625EA0E}">
        <p15:presenceInfo xmlns:p15="http://schemas.microsoft.com/office/powerpoint/2012/main" userId="hsn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04E29-03D9-4572-8ADC-B95364940407}">
  <a:tblStyle styleId="{8EC04E29-03D9-4572-8ADC-B95364940407}" styleName="Table_0">
    <a:wholeTbl>
      <a:tcTxStyle b="off" i="off">
        <a:font>
          <a:latin typeface="Helvetica"/>
          <a:ea typeface="Helvetica"/>
          <a:cs typeface="Helvetic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6"/>
          </a:solidFill>
        </a:fill>
      </a:tcStyle>
    </a:wholeTbl>
    <a:band1H>
      <a:tcTxStyle/>
      <a:tcStyle>
        <a:tcBdr/>
        <a:fill>
          <a:solidFill>
            <a:srgbClr val="DDEC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C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816"/>
        <p:guide pos="5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EC19C-6C28-4E95-9247-4F962A22BC9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9B68C-EE68-4FF6-AD43-A11172586C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2691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9878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0488" y="0"/>
            <a:ext cx="3000375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53488"/>
            <a:ext cx="299878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0488" y="8853488"/>
            <a:ext cx="3000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991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37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946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322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777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110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009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598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81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00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604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811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70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057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878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503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758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909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60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17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695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0637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297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827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142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571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180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3703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388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3676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4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DBB7C9-DEA2-446F-848E-D1501FA7BD79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186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1519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882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249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583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524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81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96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27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3150" y="688975"/>
            <a:ext cx="4678363" cy="3508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900113" y="4427538"/>
            <a:ext cx="5100637" cy="419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875" tIns="45425" rIns="90875" bIns="45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2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2"/>
          <p:cNvGrpSpPr/>
          <p:nvPr/>
        </p:nvGrpSpPr>
        <p:grpSpPr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19" name="Google Shape;19;p2"/>
            <p:cNvSpPr/>
            <p:nvPr/>
          </p:nvSpPr>
          <p:spPr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685800"/>
            <a:ext cx="7772400" cy="21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3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 rot="5400000">
            <a:off x="5220494" y="1948657"/>
            <a:ext cx="5486400" cy="214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 rot="5400000">
            <a:off x="854869" y="-119856"/>
            <a:ext cx="5486400" cy="628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1470" algn="l">
              <a:spcBef>
                <a:spcPts val="630"/>
              </a:spcBef>
              <a:spcAft>
                <a:spcPts val="0"/>
              </a:spcAft>
              <a:buSzPts val="1620"/>
              <a:buChar char="●"/>
              <a:defRPr/>
            </a:lvl1pPr>
            <a:lvl2pPr marL="914400" lvl="1" indent="-320040" algn="l">
              <a:spcBef>
                <a:spcPts val="63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marL="1828800" lvl="3" indent="-314325" algn="l">
              <a:spcBef>
                <a:spcPts val="630"/>
              </a:spcBef>
              <a:spcAft>
                <a:spcPts val="0"/>
              </a:spcAft>
              <a:buSzPts val="135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1470" algn="l">
              <a:spcBef>
                <a:spcPts val="630"/>
              </a:spcBef>
              <a:spcAft>
                <a:spcPts val="0"/>
              </a:spcAft>
              <a:buSzPts val="1620"/>
              <a:buChar char="●"/>
              <a:defRPr/>
            </a:lvl1pPr>
            <a:lvl2pPr marL="914400" lvl="1" indent="-320040" algn="l">
              <a:spcBef>
                <a:spcPts val="63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marL="1828800" lvl="3" indent="-314325" algn="l">
              <a:spcBef>
                <a:spcPts val="630"/>
              </a:spcBef>
              <a:spcAft>
                <a:spcPts val="0"/>
              </a:spcAft>
              <a:buSzPts val="135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spcBef>
                <a:spcPts val="63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spcBef>
                <a:spcPts val="560"/>
              </a:spcBef>
              <a:spcAft>
                <a:spcPts val="0"/>
              </a:spcAft>
              <a:buSzPts val="1200"/>
              <a:buNone/>
              <a:defRPr sz="1600"/>
            </a:lvl3pPr>
            <a:lvl4pPr marL="1828800" lvl="3" indent="-228600" algn="l">
              <a:spcBef>
                <a:spcPts val="490"/>
              </a:spcBef>
              <a:spcAft>
                <a:spcPts val="0"/>
              </a:spcAft>
              <a:buSzPts val="1050"/>
              <a:buFont typeface="Microsoft JhengHei"/>
              <a:buNone/>
              <a:defRPr sz="1400"/>
            </a:lvl4pPr>
            <a:lvl5pPr marL="2286000" lvl="4" indent="-228600" algn="l">
              <a:spcBef>
                <a:spcPts val="490"/>
              </a:spcBef>
              <a:spcAft>
                <a:spcPts val="0"/>
              </a:spcAft>
              <a:buSzPts val="1050"/>
              <a:buFont typeface="Microsoft JhengHei"/>
              <a:buNone/>
              <a:defRPr sz="1400"/>
            </a:lvl5pPr>
            <a:lvl6pPr marL="2743200" lvl="5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6pPr>
            <a:lvl7pPr marL="3200400" lvl="6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7pPr>
            <a:lvl8pPr marL="3657600" lvl="7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8pPr>
            <a:lvl9pPr marL="4114800" lvl="8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16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200"/>
              <a:buFont typeface="Microsoft JhengHei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Microsoft JhengHei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5760" algn="l">
              <a:spcBef>
                <a:spcPts val="840"/>
              </a:spcBef>
              <a:spcAft>
                <a:spcPts val="0"/>
              </a:spcAft>
              <a:buSzPts val="2160"/>
              <a:buChar char="●"/>
              <a:defRPr sz="2400"/>
            </a:lvl1pPr>
            <a:lvl2pPr marL="914400" lvl="1" indent="-330200" algn="l"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2000"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 sz="1800"/>
            </a:lvl3pPr>
            <a:lvl4pPr marL="1828800" lvl="3" indent="-304800" algn="l">
              <a:spcBef>
                <a:spcPts val="560"/>
              </a:spcBef>
              <a:spcAft>
                <a:spcPts val="0"/>
              </a:spcAft>
              <a:buSzPts val="1200"/>
              <a:buFont typeface="Microsoft JhengHei"/>
              <a:buChar char="–"/>
              <a:defRPr sz="1600"/>
            </a:lvl4pPr>
            <a:lvl5pPr marL="2286000" lvl="4" indent="-304800" algn="l">
              <a:spcBef>
                <a:spcPts val="560"/>
              </a:spcBef>
              <a:spcAft>
                <a:spcPts val="0"/>
              </a:spcAft>
              <a:buSzPts val="1200"/>
              <a:buFont typeface="Microsoft JhengHei"/>
              <a:buChar char="»"/>
              <a:defRPr sz="16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16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200"/>
              <a:buFont typeface="Microsoft JhengHei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Microsoft JhengHei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5760" algn="l">
              <a:spcBef>
                <a:spcPts val="840"/>
              </a:spcBef>
              <a:spcAft>
                <a:spcPts val="0"/>
              </a:spcAft>
              <a:buSzPts val="2160"/>
              <a:buChar char="●"/>
              <a:defRPr sz="2400"/>
            </a:lvl1pPr>
            <a:lvl2pPr marL="914400" lvl="1" indent="-330200" algn="l"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2000"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 sz="1800"/>
            </a:lvl3pPr>
            <a:lvl4pPr marL="1828800" lvl="3" indent="-304800" algn="l">
              <a:spcBef>
                <a:spcPts val="560"/>
              </a:spcBef>
              <a:spcAft>
                <a:spcPts val="0"/>
              </a:spcAft>
              <a:buSzPts val="1200"/>
              <a:buFont typeface="Microsoft JhengHei"/>
              <a:buChar char="–"/>
              <a:defRPr sz="1600"/>
            </a:lvl4pPr>
            <a:lvl5pPr marL="2286000" lvl="4" indent="-304800" algn="l">
              <a:spcBef>
                <a:spcPts val="560"/>
              </a:spcBef>
              <a:spcAft>
                <a:spcPts val="0"/>
              </a:spcAft>
              <a:buSzPts val="1200"/>
              <a:buFont typeface="Microsoft JhengHei"/>
              <a:buChar char="»"/>
              <a:defRPr sz="16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11480" algn="l">
              <a:spcBef>
                <a:spcPts val="1120"/>
              </a:spcBef>
              <a:spcAft>
                <a:spcPts val="0"/>
              </a:spcAft>
              <a:buSzPts val="2880"/>
              <a:buChar char="●"/>
              <a:defRPr sz="3200"/>
            </a:lvl1pPr>
            <a:lvl2pPr marL="914400" lvl="1" indent="-370840" algn="l">
              <a:spcBef>
                <a:spcPts val="980"/>
              </a:spcBef>
              <a:spcAft>
                <a:spcPts val="0"/>
              </a:spcAft>
              <a:buSzPts val="2240"/>
              <a:buChar char="●"/>
              <a:defRPr sz="2800"/>
            </a:lvl2pPr>
            <a:lvl3pPr marL="1371600" lvl="2" indent="-342900" algn="l">
              <a:spcBef>
                <a:spcPts val="840"/>
              </a:spcBef>
              <a:spcAft>
                <a:spcPts val="0"/>
              </a:spcAft>
              <a:buSzPts val="1800"/>
              <a:buChar char="4"/>
              <a:defRPr sz="2400"/>
            </a:lvl3pPr>
            <a:lvl4pPr marL="1828800" lvl="3" indent="-323850" algn="l">
              <a:spcBef>
                <a:spcPts val="700"/>
              </a:spcBef>
              <a:spcAft>
                <a:spcPts val="0"/>
              </a:spcAft>
              <a:buSzPts val="1500"/>
              <a:buFont typeface="Microsoft JhengHei"/>
              <a:buChar char="–"/>
              <a:defRPr sz="2000"/>
            </a:lvl4pPr>
            <a:lvl5pPr marL="2286000" lvl="4" indent="-323850" algn="l">
              <a:spcBef>
                <a:spcPts val="700"/>
              </a:spcBef>
              <a:spcAft>
                <a:spcPts val="0"/>
              </a:spcAft>
              <a:buSzPts val="1500"/>
              <a:buFont typeface="Microsoft JhengHei"/>
              <a:buChar char="»"/>
              <a:defRPr sz="2000"/>
            </a:lvl5pPr>
            <a:lvl6pPr marL="2743200" lvl="5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6pPr>
            <a:lvl7pPr marL="3200400" lvl="6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7pPr>
            <a:lvl8pPr marL="3657600" lvl="7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8pPr>
            <a:lvl9pPr marL="4114800" lvl="8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26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675"/>
              <a:buFont typeface="Microsoft JhengHei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Microsoft JhengHei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120"/>
              </a:spcBef>
              <a:spcAft>
                <a:spcPts val="0"/>
              </a:spcAft>
              <a:buClr>
                <a:srgbClr val="993300"/>
              </a:buClr>
              <a:buSzPts val="288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spcBef>
                <a:spcPts val="980"/>
              </a:spcBef>
              <a:spcAft>
                <a:spcPts val="0"/>
              </a:spcAft>
              <a:buClr>
                <a:srgbClr val="CC6600"/>
              </a:buClr>
              <a:buSzPts val="224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spcBef>
                <a:spcPts val="84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mo"/>
              <a:buNone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spcBef>
                <a:spcPts val="7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Microsoft JhengHei"/>
              <a:buNone/>
              <a:defRPr sz="20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Microsoft JhengHei"/>
              <a:buNone/>
              <a:defRPr sz="20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26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675"/>
              <a:buFont typeface="Microsoft JhengHei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Microsoft JhengHei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 rot="5400000">
            <a:off x="2655887" y="-615950"/>
            <a:ext cx="453072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1470" algn="l">
              <a:spcBef>
                <a:spcPts val="630"/>
              </a:spcBef>
              <a:spcAft>
                <a:spcPts val="0"/>
              </a:spcAft>
              <a:buSzPts val="1620"/>
              <a:buChar char="●"/>
              <a:defRPr/>
            </a:lvl1pPr>
            <a:lvl2pPr marL="914400" lvl="1" indent="-320040" algn="l">
              <a:spcBef>
                <a:spcPts val="63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marL="1828800" lvl="3" indent="-314325" algn="l">
              <a:spcBef>
                <a:spcPts val="630"/>
              </a:spcBef>
              <a:spcAft>
                <a:spcPts val="0"/>
              </a:spcAft>
              <a:buSzPts val="135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5760" algn="l" rtl="0">
              <a:spcBef>
                <a:spcPts val="840"/>
              </a:spcBef>
              <a:spcAft>
                <a:spcPts val="0"/>
              </a:spcAft>
              <a:buClr>
                <a:srgbClr val="993300"/>
              </a:buClr>
              <a:buSzPts val="216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50519" algn="l" rtl="0">
              <a:spcBef>
                <a:spcPts val="840"/>
              </a:spcBef>
              <a:spcAft>
                <a:spcPts val="0"/>
              </a:spcAft>
              <a:buClr>
                <a:srgbClr val="CC6600"/>
              </a:buClr>
              <a:buSzPts val="192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42900" algn="l" rtl="0">
              <a:spcBef>
                <a:spcPts val="84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mo"/>
              <a:buChar char="4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spcBef>
                <a:spcPts val="84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Microsoft JhengHei"/>
              <a:buChar char="–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spcBef>
                <a:spcPts val="840"/>
              </a:spcBef>
              <a:spcAft>
                <a:spcPts val="0"/>
              </a:spcAft>
              <a:buClr>
                <a:srgbClr val="FF0066"/>
              </a:buClr>
              <a:buSzPts val="1800"/>
              <a:buFont typeface="Microsoft JhengHei"/>
              <a:buChar char="»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457200" y="860425"/>
            <a:ext cx="8077200" cy="0"/>
          </a:xfrm>
          <a:prstGeom prst="straightConnector1">
            <a:avLst/>
          </a:prstGeom>
          <a:noFill/>
          <a:ln w="19050" cap="flat" cmpd="sng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1"/>
          <p:cNvSpPr/>
          <p:nvPr/>
        </p:nvSpPr>
        <p:spPr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6126480" y="6495668"/>
            <a:ext cx="29809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NB-IoT </a:t>
            </a:r>
            <a:r>
              <a:rPr lang="zh-TW" altLang="en-US" sz="14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雙向控制智慧溫室實習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fld id="{00000000-1234-1234-1234-123412341234}" type="slidenum">
              <a:rPr lang="en-US" sz="1400" b="1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4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nthu-smart-farming.kits.tw:800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3gpp.org/ftp/Information/presentation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qualcomm.com/system/files/document/files/leading_the_lte_iot_evolution_to_connect_the_massive_iot_0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-635618" y="-379121"/>
            <a:ext cx="10058400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4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3600" b="1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國立清華大學</a:t>
            </a:r>
            <a:endParaRPr sz="3600" b="1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物聯網實習課程</a:t>
            </a:r>
            <a:endParaRPr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685800" y="1452246"/>
            <a:ext cx="7772400" cy="191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3200" dirty="0" err="1">
                <a:solidFill>
                  <a:srgbClr val="FF0000"/>
                </a:solidFill>
                <a:sym typeface="Microsoft JhengHei"/>
              </a:rPr>
              <a:t>實驗</a:t>
            </a:r>
            <a:r>
              <a:rPr lang="zh-TW" altLang="en-US" sz="3200" dirty="0">
                <a:solidFill>
                  <a:srgbClr val="FF0000"/>
                </a:solidFill>
              </a:rPr>
              <a:t>三</a:t>
            </a:r>
            <a:r>
              <a:rPr lang="en-US" sz="3200" dirty="0">
                <a:solidFill>
                  <a:srgbClr val="FF0000"/>
                </a:solidFill>
                <a:sym typeface="Microsoft JhengHei"/>
              </a:rPr>
              <a:t>：</a:t>
            </a:r>
            <a:r>
              <a:rPr lang="en-US" altLang="zh-TW" sz="3200" dirty="0">
                <a:solidFill>
                  <a:srgbClr val="FF0000"/>
                </a:solidFill>
              </a:rPr>
              <a:t>NB-IoT</a:t>
            </a:r>
            <a:r>
              <a:rPr lang="zh-TW" altLang="en-US" sz="3200" dirty="0">
                <a:solidFill>
                  <a:srgbClr val="FF0000"/>
                </a:solidFill>
              </a:rPr>
              <a:t> 雙向控制智慧溫室實習</a:t>
            </a:r>
            <a:br>
              <a:rPr lang="en-US" sz="3200" dirty="0">
                <a:sym typeface="Microsoft JhengHei"/>
              </a:rPr>
            </a:br>
            <a:endParaRPr sz="3200" dirty="0">
              <a:sym typeface="Microsoft JhengHei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251399" y="5204808"/>
            <a:ext cx="8618898" cy="9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©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rights reserved. No part of this publication and file may be reproduced, stored in a retrieval system, or transmitted in any form or by any means, electronic, mechanical, photocopying, recording or otherwise, without prior written permission of Professor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Nen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-Fu Huang (E-mail: nfhuang@cs.nthu.edu.tw).</a:t>
            </a:r>
            <a:endParaRPr dirty="0"/>
          </a:p>
        </p:txBody>
      </p:sp>
      <p:sp>
        <p:nvSpPr>
          <p:cNvPr id="63" name="Google Shape;63;p13"/>
          <p:cNvSpPr/>
          <p:nvPr/>
        </p:nvSpPr>
        <p:spPr>
          <a:xfrm>
            <a:off x="0" y="3367286"/>
            <a:ext cx="9144000" cy="15461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08000" rIns="91425" bIns="10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ndara"/>
                <a:ea typeface="微軟正黑體" panose="020B0604030504040204" pitchFamily="34" charset="-120"/>
                <a:cs typeface="Candara"/>
                <a:sym typeface="Candara"/>
              </a:rPr>
              <a:t>		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ndara"/>
                <a:ea typeface="微軟正黑體" panose="020B0604030504040204" pitchFamily="34" charset="-120"/>
                <a:cs typeface="Candara"/>
                <a:sym typeface="Candara"/>
              </a:rPr>
              <a:t>                             </a:t>
            </a:r>
            <a:r>
              <a:rPr lang="en-US" sz="2400" b="1" dirty="0" err="1">
                <a:solidFill>
                  <a:schemeClr val="dk1"/>
                </a:solidFill>
                <a:latin typeface="Candara"/>
                <a:ea typeface="微軟正黑體" panose="020B0604030504040204" pitchFamily="34" charset="-120"/>
                <a:cs typeface="Candara"/>
                <a:sym typeface="Candara"/>
              </a:rPr>
              <a:t>黃能富特聘教授</a:t>
            </a:r>
            <a:r>
              <a:rPr lang="en-US" sz="2400" b="1" dirty="0">
                <a:solidFill>
                  <a:schemeClr val="dk1"/>
                </a:solidFill>
                <a:latin typeface="Candara"/>
                <a:ea typeface="微軟正黑體" panose="020B0604030504040204" pitchFamily="34" charset="-120"/>
                <a:cs typeface="Candara"/>
                <a:sym typeface="Candara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ndara"/>
                <a:ea typeface="微軟正黑體" panose="020B0604030504040204" pitchFamily="34" charset="-120"/>
                <a:cs typeface="Candara"/>
                <a:sym typeface="Candara"/>
              </a:rPr>
              <a:t>                             </a:t>
            </a:r>
            <a:r>
              <a:rPr lang="en-US" sz="2400" b="1" dirty="0" err="1">
                <a:solidFill>
                  <a:schemeClr val="dk1"/>
                </a:solidFill>
                <a:latin typeface="Candara"/>
                <a:ea typeface="微軟正黑體" panose="020B0604030504040204" pitchFamily="34" charset="-120"/>
                <a:cs typeface="Candara"/>
                <a:sym typeface="Candara"/>
              </a:rPr>
              <a:t>國立清華大學資訊工程系</a:t>
            </a:r>
            <a:endParaRPr sz="2400" b="1" dirty="0">
              <a:solidFill>
                <a:schemeClr val="dk1"/>
              </a:solidFill>
              <a:latin typeface="Candara"/>
              <a:ea typeface="微軟正黑體" panose="020B0604030504040204" pitchFamily="34" charset="-120"/>
              <a:cs typeface="Candara"/>
              <a:sym typeface="Canda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ndara"/>
                <a:ea typeface="微軟正黑體" panose="020B0604030504040204" pitchFamily="34" charset="-120"/>
                <a:cs typeface="Candara"/>
                <a:sym typeface="Candara"/>
              </a:rPr>
              <a:t>                             E-mail: nfhuang@cs.nthu.edu.tw </a:t>
            </a:r>
            <a:endParaRPr sz="2400" b="1" dirty="0">
              <a:solidFill>
                <a:srgbClr val="1A4F60"/>
              </a:solidFill>
              <a:latin typeface="Candara"/>
              <a:ea typeface="微軟正黑體" panose="020B0604030504040204" pitchFamily="34" charset="-120"/>
              <a:cs typeface="Candara"/>
              <a:sym typeface="Canda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A4F60"/>
                </a:solidFill>
                <a:latin typeface="Candara"/>
                <a:ea typeface="微軟正黑體" panose="020B0604030504040204" pitchFamily="34" charset="-120"/>
                <a:cs typeface="Candara"/>
                <a:sym typeface="Candara"/>
              </a:rPr>
              <a:t>                                                        </a:t>
            </a:r>
            <a:endParaRPr sz="2400" dirty="0">
              <a:solidFill>
                <a:srgbClr val="1A4F60"/>
              </a:solidFill>
              <a:latin typeface="Candara"/>
              <a:ea typeface="微軟正黑體" panose="020B0604030504040204" pitchFamily="34" charset="-120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材料清點：繼電器</a:t>
            </a:r>
            <a:r>
              <a:rPr lang="en-US" altLang="zh-TW" dirty="0"/>
              <a:t>&amp;</a:t>
            </a:r>
            <a:r>
              <a:rPr lang="zh-TW" altLang="en-US" dirty="0"/>
              <a:t>銅柱</a:t>
            </a:r>
            <a:br>
              <a:rPr lang="en-US" altLang="zh-TW" dirty="0"/>
            </a:b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22196" r="10310" b="15168"/>
          <a:stretch/>
        </p:blipFill>
        <p:spPr>
          <a:xfrm>
            <a:off x="1616779" y="2041453"/>
            <a:ext cx="5910441" cy="339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1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材料清點：電源供應模組</a:t>
            </a:r>
            <a:r>
              <a:rPr lang="en-US" altLang="zh-TW" dirty="0"/>
              <a:t>&amp;</a:t>
            </a:r>
            <a:r>
              <a:rPr lang="zh-TW" altLang="en-US" dirty="0"/>
              <a:t>電源供應器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601" y="2027774"/>
            <a:ext cx="4040188" cy="639762"/>
          </a:xfrm>
        </p:spPr>
        <p:txBody>
          <a:bodyPr/>
          <a:lstStyle/>
          <a:p>
            <a:pPr algn="ctr"/>
            <a:r>
              <a:rPr lang="zh-TW" altLang="en-US" dirty="0"/>
              <a:t>電源供應模組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8976" y="1940808"/>
            <a:ext cx="4041775" cy="639762"/>
          </a:xfrm>
        </p:spPr>
        <p:txBody>
          <a:bodyPr/>
          <a:lstStyle/>
          <a:p>
            <a:pPr algn="ctr"/>
            <a:r>
              <a:rPr lang="zh-TW" altLang="en-US" dirty="0"/>
              <a:t>電源供應器</a:t>
            </a:r>
            <a:endParaRPr kumimoji="1" lang="zh-TW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78" y="2858917"/>
            <a:ext cx="2300432" cy="231537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20671" y="2858917"/>
            <a:ext cx="3727092" cy="23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0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</a:t>
            </a:r>
            <a:r>
              <a:rPr lang="en-US" altLang="zh-TW" dirty="0"/>
              <a:t>:</a:t>
            </a:r>
            <a:r>
              <a:rPr lang="zh-TW" altLang="en-US" dirty="0"/>
              <a:t> 溫室本體</a:t>
            </a:r>
            <a:endParaRPr 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31" y="1537233"/>
            <a:ext cx="7004464" cy="3940011"/>
          </a:xfrm>
        </p:spPr>
      </p:pic>
    </p:spTree>
    <p:extLst>
      <p:ext uri="{BB962C8B-B14F-4D97-AF65-F5344CB8AC3E}">
        <p14:creationId xmlns:p14="http://schemas.microsoft.com/office/powerpoint/2010/main" val="21754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</a:t>
            </a:r>
            <a:r>
              <a:rPr lang="en-US" altLang="zh-TW" dirty="0"/>
              <a:t>:</a:t>
            </a:r>
            <a:r>
              <a:rPr lang="zh-TW" altLang="en-US" dirty="0"/>
              <a:t> 壓克力板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07" y="2733253"/>
            <a:ext cx="3764536" cy="2823402"/>
          </a:xfrm>
        </p:spPr>
      </p:pic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2264837" y="2019063"/>
            <a:ext cx="4827052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zh-TW" altLang="en-US" kern="0" dirty="0"/>
              <a:t>撕開膜後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60507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84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材料清點</a:t>
            </a:r>
          </a:p>
          <a:p>
            <a:pPr marL="342900" lvl="0" indent="-342900">
              <a:spcBef>
                <a:spcPts val="84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原理與構造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84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電源供應模組</a:t>
            </a:r>
          </a:p>
          <a:p>
            <a:pPr marL="800100" lvl="1" indent="-342900">
              <a:spcBef>
                <a:spcPts val="84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繼電器</a:t>
            </a:r>
          </a:p>
          <a:p>
            <a:pPr marL="800100" lvl="1" indent="-342900">
              <a:spcBef>
                <a:spcPts val="84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土壤溼度感測器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84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光線感測器</a:t>
            </a:r>
          </a:p>
          <a:p>
            <a:pPr marL="342900" lvl="0" indent="-342900" algn="l" rtl="0">
              <a:spcBef>
                <a:spcPts val="840"/>
              </a:spcBef>
              <a:spcAft>
                <a:spcPts val="0"/>
              </a:spcAft>
              <a:buSzPts val="2160"/>
              <a:buChar char="●"/>
            </a:pPr>
            <a:r>
              <a:rPr lang="en-US" dirty="0" err="1"/>
              <a:t>實驗</a:t>
            </a:r>
            <a:endParaRPr sz="2000" dirty="0"/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12517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電源供應模組</a:t>
            </a:r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28827" y="1816925"/>
            <a:ext cx="2300432" cy="231537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 bwMode="auto">
          <a:xfrm>
            <a:off x="3934084" y="2402958"/>
            <a:ext cx="119084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文字方塊 15"/>
          <p:cNvSpPr txBox="1"/>
          <p:nvPr/>
        </p:nvSpPr>
        <p:spPr>
          <a:xfrm>
            <a:off x="5124930" y="22182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電源供應器</a:t>
            </a:r>
          </a:p>
        </p:txBody>
      </p:sp>
      <p:cxnSp>
        <p:nvCxnSpPr>
          <p:cNvPr id="17" name="直線接點 16"/>
          <p:cNvCxnSpPr/>
          <p:nvPr/>
        </p:nvCxnSpPr>
        <p:spPr bwMode="auto">
          <a:xfrm flipH="1">
            <a:off x="1594027" y="3466214"/>
            <a:ext cx="860780" cy="9960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文字方塊 18"/>
          <p:cNvSpPr txBox="1"/>
          <p:nvPr/>
        </p:nvSpPr>
        <p:spPr>
          <a:xfrm>
            <a:off x="563563" y="346621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3V3</a:t>
            </a:r>
            <a:r>
              <a:rPr lang="zh-TW" altLang="en-US" dirty="0"/>
              <a:t>輸出</a:t>
            </a:r>
          </a:p>
        </p:txBody>
      </p:sp>
      <p:cxnSp>
        <p:nvCxnSpPr>
          <p:cNvPr id="24" name="直線接點 23"/>
          <p:cNvCxnSpPr>
            <a:endCxn id="26" idx="3"/>
          </p:cNvCxnSpPr>
          <p:nvPr/>
        </p:nvCxnSpPr>
        <p:spPr bwMode="auto">
          <a:xfrm flipH="1" flipV="1">
            <a:off x="1594027" y="2715071"/>
            <a:ext cx="1585015" cy="75114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文字方塊 25"/>
          <p:cNvSpPr txBox="1"/>
          <p:nvPr/>
        </p:nvSpPr>
        <p:spPr>
          <a:xfrm>
            <a:off x="665568" y="25304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5V</a:t>
            </a:r>
            <a:r>
              <a:rPr lang="zh-TW" altLang="en-US" dirty="0"/>
              <a:t>輸出</a:t>
            </a:r>
          </a:p>
        </p:txBody>
      </p:sp>
      <p:cxnSp>
        <p:nvCxnSpPr>
          <p:cNvPr id="27" name="直線接點 26"/>
          <p:cNvCxnSpPr/>
          <p:nvPr/>
        </p:nvCxnSpPr>
        <p:spPr bwMode="auto">
          <a:xfrm>
            <a:off x="3878017" y="3352349"/>
            <a:ext cx="1073108" cy="288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文字方塊 27"/>
          <p:cNvSpPr txBox="1"/>
          <p:nvPr/>
        </p:nvSpPr>
        <p:spPr>
          <a:xfrm>
            <a:off x="4951125" y="3196487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12V</a:t>
            </a:r>
            <a:r>
              <a:rPr lang="zh-TW" altLang="en-US" dirty="0"/>
              <a:t>輸出</a:t>
            </a:r>
            <a:r>
              <a:rPr lang="en-US" altLang="zh-TW" dirty="0"/>
              <a:t>(</a:t>
            </a:r>
            <a:r>
              <a:rPr lang="zh-TW" altLang="en-US" dirty="0"/>
              <a:t>此次實驗供給</a:t>
            </a:r>
            <a:r>
              <a:rPr lang="en-US" altLang="zh-TW" dirty="0"/>
              <a:t>LED</a:t>
            </a:r>
            <a:r>
              <a:rPr lang="zh-TW" altLang="en-US" dirty="0"/>
              <a:t>燈條跟風扇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35" name="直線接點 34"/>
          <p:cNvCxnSpPr/>
          <p:nvPr/>
        </p:nvCxnSpPr>
        <p:spPr bwMode="auto">
          <a:xfrm>
            <a:off x="2660370" y="3699650"/>
            <a:ext cx="603825" cy="118378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179042" y="3699650"/>
            <a:ext cx="85153" cy="115546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線接點 39"/>
          <p:cNvCxnSpPr/>
          <p:nvPr/>
        </p:nvCxnSpPr>
        <p:spPr bwMode="auto">
          <a:xfrm flipH="1">
            <a:off x="3264195" y="3650880"/>
            <a:ext cx="433519" cy="123255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文字方塊 41"/>
          <p:cNvSpPr txBox="1"/>
          <p:nvPr/>
        </p:nvSpPr>
        <p:spPr>
          <a:xfrm>
            <a:off x="2579070" y="495787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對應的</a:t>
            </a:r>
            <a:r>
              <a:rPr lang="en-US" altLang="zh-TW" dirty="0"/>
              <a:t>GND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35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繼電器</a:t>
            </a:r>
            <a:r>
              <a:rPr lang="en-US" altLang="zh-TW" dirty="0"/>
              <a:t>(Relay)</a:t>
            </a:r>
            <a:r>
              <a:rPr lang="zh-TW" altLang="en-US" dirty="0"/>
              <a:t>的原理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繼電器的主要功能是要讓小電力可以驅動大電力，並作為開關使用</a:t>
            </a:r>
            <a:endParaRPr lang="en-US" altLang="zh-TW" dirty="0"/>
          </a:p>
          <a:p>
            <a:r>
              <a:rPr lang="zh-TW" altLang="en-US" dirty="0"/>
              <a:t>什麼意思呢？</a:t>
            </a:r>
            <a:endParaRPr lang="en-US" altLang="zh-TW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BB8E3A-F738-4DB2-8280-B4EBA3E1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233" y="2029878"/>
            <a:ext cx="5260204" cy="42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176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繼電器</a:t>
            </a:r>
            <a:r>
              <a:rPr lang="en-US" altLang="zh-TW" dirty="0"/>
              <a:t>(Relay)</a:t>
            </a:r>
            <a:r>
              <a:rPr lang="zh-TW" altLang="en-US" dirty="0"/>
              <a:t>的原理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而繼電器做的事情，就是把我們輸入的訊號當作開關的依據（比如說，當我給高電位的時候，讓電路關閉，燈泡就會亮）</a:t>
            </a:r>
            <a:endParaRPr lang="en-US" altLang="zh-TW" dirty="0"/>
          </a:p>
          <a:p>
            <a:r>
              <a:rPr kumimoji="1" lang="zh-TW" altLang="en-US" dirty="0"/>
              <a:t>這樣我們就可以用程式來控制開關，而不是用手切換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34" y="3668486"/>
            <a:ext cx="3766457" cy="2787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8841" y="3027754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latin typeface="Candara" pitchFamily="34" charset="0"/>
                <a:ea typeface="MS PGothic" pitchFamily="34" charset="-128"/>
                <a:cs typeface="Candara" pitchFamily="34" charset="0"/>
              </a:rPr>
              <a:t>4553</a:t>
            </a:r>
            <a:r>
              <a:rPr kumimoji="1" lang="zh-TW" altLang="en-US" sz="2000" b="1" dirty="0">
                <a:latin typeface="Candara" pitchFamily="34" charset="0"/>
                <a:ea typeface="MS PGothic" pitchFamily="34" charset="-128"/>
                <a:cs typeface="Candara" pitchFamily="34" charset="0"/>
              </a:rPr>
              <a:t> </a:t>
            </a:r>
            <a:r>
              <a:rPr kumimoji="1" lang="en-US" altLang="zh-TW" sz="2000" b="1" dirty="0">
                <a:latin typeface="Candara" pitchFamily="34" charset="0"/>
                <a:ea typeface="MS PGothic" pitchFamily="34" charset="-128"/>
                <a:cs typeface="Candara" pitchFamily="34" charset="0"/>
              </a:rPr>
              <a:t>GPIO</a:t>
            </a:r>
            <a:endParaRPr kumimoji="1" lang="zh-TW" altLang="en-US" sz="2000" b="1" dirty="0"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4678361" y="3427864"/>
            <a:ext cx="0" cy="4463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>
                <a:alpha val="9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DB941FF-AC6D-4C64-B16D-A4D9E971321C}"/>
              </a:ext>
            </a:extLst>
          </p:cNvPr>
          <p:cNvCxnSpPr>
            <a:cxnSpLocks/>
          </p:cNvCxnSpPr>
          <p:nvPr/>
        </p:nvCxnSpPr>
        <p:spPr>
          <a:xfrm flipV="1">
            <a:off x="4988395" y="3124941"/>
            <a:ext cx="320450" cy="19686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191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繼電器</a:t>
            </a:r>
            <a:r>
              <a:rPr lang="en-US" altLang="zh-TW" dirty="0"/>
              <a:t>(Relay)</a:t>
            </a:r>
            <a:r>
              <a:rPr lang="zh-TW" altLang="en-US" dirty="0"/>
              <a:t>的構造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繼電器構造（參考用）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50" y="1563914"/>
            <a:ext cx="6560026" cy="48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7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繼電器</a:t>
            </a:r>
            <a:r>
              <a:rPr lang="en-US" altLang="zh-TW" dirty="0"/>
              <a:t>(Relay)</a:t>
            </a:r>
            <a:r>
              <a:rPr lang="zh-TW" altLang="en-US" dirty="0"/>
              <a:t>的構造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63" y="1094697"/>
            <a:ext cx="8229600" cy="5476224"/>
          </a:xfrm>
        </p:spPr>
        <p:txBody>
          <a:bodyPr/>
          <a:lstStyle/>
          <a:p>
            <a:r>
              <a:rPr lang="zh-TW" altLang="en-US" dirty="0"/>
              <a:t>主要構造有</a:t>
            </a:r>
            <a:r>
              <a:rPr lang="en-US" altLang="zh-TW" dirty="0"/>
              <a:t>NO,</a:t>
            </a:r>
            <a:r>
              <a:rPr lang="zh-TW" altLang="en-US" dirty="0"/>
              <a:t> </a:t>
            </a:r>
            <a:r>
              <a:rPr lang="en-US" altLang="zh-TW" dirty="0"/>
              <a:t>NC,</a:t>
            </a:r>
            <a:r>
              <a:rPr lang="zh-TW" altLang="en-US" dirty="0"/>
              <a:t> </a:t>
            </a:r>
            <a:r>
              <a:rPr lang="en-US" altLang="zh-TW" dirty="0"/>
              <a:t>COM,</a:t>
            </a:r>
            <a:r>
              <a:rPr lang="zh-TW" altLang="en-US" dirty="0"/>
              <a:t> </a:t>
            </a:r>
            <a:r>
              <a:rPr lang="en-US" altLang="zh-TW" dirty="0"/>
              <a:t>Input</a:t>
            </a:r>
          </a:p>
          <a:p>
            <a:r>
              <a:rPr lang="en-US" altLang="zh-TW" dirty="0"/>
              <a:t>COM</a:t>
            </a:r>
            <a:r>
              <a:rPr lang="zh-TW" altLang="en-US" dirty="0"/>
              <a:t>：公共端</a:t>
            </a:r>
            <a:endParaRPr lang="en-US" altLang="zh-TW" dirty="0"/>
          </a:p>
          <a:p>
            <a:r>
              <a:rPr lang="en-US" altLang="zh-TW" dirty="0"/>
              <a:t>NO</a:t>
            </a:r>
            <a:r>
              <a:rPr lang="zh-TW" altLang="en-US" dirty="0"/>
              <a:t>：常開，平時為斷路，繼電器開啟時與</a:t>
            </a:r>
            <a:r>
              <a:rPr lang="en-US" altLang="zh-TW" dirty="0"/>
              <a:t>COM</a:t>
            </a:r>
            <a:r>
              <a:rPr lang="zh-TW" altLang="en-US" dirty="0"/>
              <a:t>相接</a:t>
            </a:r>
            <a:endParaRPr lang="en-US" altLang="zh-TW" dirty="0"/>
          </a:p>
          <a:p>
            <a:r>
              <a:rPr lang="en-US" altLang="zh-TW" dirty="0"/>
              <a:t>NC</a:t>
            </a:r>
            <a:r>
              <a:rPr lang="zh-TW" altLang="en-US" dirty="0"/>
              <a:t>：常閉，平時與</a:t>
            </a:r>
            <a:r>
              <a:rPr lang="en-US" altLang="zh-TW" dirty="0"/>
              <a:t>COM</a:t>
            </a:r>
            <a:r>
              <a:rPr lang="zh-TW" altLang="en-US" dirty="0"/>
              <a:t>為通路，繼電器開啟時斷路</a:t>
            </a:r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：控制開關</a:t>
            </a:r>
            <a:endParaRPr lang="en-US" altLang="zh-TW" dirty="0"/>
          </a:p>
          <a:p>
            <a:pPr lvl="1"/>
            <a:r>
              <a:rPr lang="zh-TW" altLang="en-US" dirty="0"/>
              <a:t>可為高電位或低電位觸發</a:t>
            </a:r>
            <a:endParaRPr lang="en-US" altLang="zh-TW" dirty="0"/>
          </a:p>
          <a:p>
            <a:pPr lvl="1"/>
            <a:r>
              <a:rPr lang="zh-TW" altLang="en-US" dirty="0"/>
              <a:t>本次提供的繼電器為低電位觸發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119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大綱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84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材料清點</a:t>
            </a:r>
          </a:p>
          <a:p>
            <a:pPr marL="342900" lvl="0" indent="-342900">
              <a:spcBef>
                <a:spcPts val="840"/>
              </a:spcBef>
              <a:buSzPts val="2160"/>
            </a:pPr>
            <a:r>
              <a:rPr lang="zh-TW" altLang="en-US" dirty="0"/>
              <a:t>原理與構造</a:t>
            </a:r>
          </a:p>
          <a:p>
            <a:pPr marL="342900" lvl="0" indent="-342900" algn="l" rtl="0">
              <a:spcBef>
                <a:spcPts val="840"/>
              </a:spcBef>
              <a:spcAft>
                <a:spcPts val="0"/>
              </a:spcAft>
              <a:buSzPts val="2160"/>
              <a:buChar char="●"/>
            </a:pPr>
            <a:r>
              <a:rPr lang="en-US" dirty="0" err="1"/>
              <a:t>實驗</a:t>
            </a:r>
            <a:endParaRPr sz="2000" dirty="0"/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24805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繼電器</a:t>
            </a:r>
            <a:r>
              <a:rPr lang="en-US" altLang="zh-TW" dirty="0"/>
              <a:t>(Relay)</a:t>
            </a:r>
            <a:r>
              <a:rPr lang="zh-TW" altLang="en-US" dirty="0"/>
              <a:t>的構造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3563" y="1266136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Normally</a:t>
            </a:r>
            <a:r>
              <a:rPr lang="zh-TW" altLang="en-US" dirty="0"/>
              <a:t> </a:t>
            </a:r>
            <a:r>
              <a:rPr lang="en-US" altLang="zh-TW" dirty="0"/>
              <a:t>Closed(NC)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64121" y="206966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Common(COM)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83174" y="250204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Normally</a:t>
            </a:r>
            <a:r>
              <a:rPr lang="zh-TW" altLang="en-US" dirty="0"/>
              <a:t> </a:t>
            </a:r>
            <a:r>
              <a:rPr lang="en-US" altLang="zh-TW" dirty="0"/>
              <a:t>Open(NO)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E7688FC-0B5F-41D1-8522-78CF07C60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25700"/>
            <a:ext cx="4491637" cy="322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t="6279" r="21512" b="12274"/>
          <a:stretch/>
        </p:blipFill>
        <p:spPr>
          <a:xfrm>
            <a:off x="396060" y="2816010"/>
            <a:ext cx="4367863" cy="3040527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13" idx="2"/>
          </p:cNvCxnSpPr>
          <p:nvPr/>
        </p:nvCxnSpPr>
        <p:spPr bwMode="auto">
          <a:xfrm flipH="1">
            <a:off x="1580226" y="2438994"/>
            <a:ext cx="1190554" cy="7303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>
            <a:cxnSpLocks/>
            <a:stCxn id="15" idx="2"/>
          </p:cNvCxnSpPr>
          <p:nvPr/>
        </p:nvCxnSpPr>
        <p:spPr bwMode="auto">
          <a:xfrm flipH="1">
            <a:off x="1864121" y="2871378"/>
            <a:ext cx="1930896" cy="3336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>
            <a:cxnSpLocks/>
            <a:stCxn id="11" idx="2"/>
          </p:cNvCxnSpPr>
          <p:nvPr/>
        </p:nvCxnSpPr>
        <p:spPr bwMode="auto">
          <a:xfrm flipH="1">
            <a:off x="1305018" y="1635468"/>
            <a:ext cx="440920" cy="15604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77DF6CA8-1A79-413A-AE3F-0CA97E1016D0}"/>
              </a:ext>
            </a:extLst>
          </p:cNvPr>
          <p:cNvCxnSpPr>
            <a:cxnSpLocks/>
          </p:cNvCxnSpPr>
          <p:nvPr/>
        </p:nvCxnSpPr>
        <p:spPr bwMode="auto">
          <a:xfrm flipH="1">
            <a:off x="3140771" y="5433134"/>
            <a:ext cx="239992" cy="3168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7">
            <a:extLst>
              <a:ext uri="{FF2B5EF4-FFF2-40B4-BE49-F238E27FC236}">
                <a16:creationId xmlns:a16="http://schemas.microsoft.com/office/drawing/2014/main" id="{2F3B0436-2A35-4E80-9DD0-C8BE9D2DA065}"/>
              </a:ext>
            </a:extLst>
          </p:cNvPr>
          <p:cNvCxnSpPr>
            <a:cxnSpLocks/>
          </p:cNvCxnSpPr>
          <p:nvPr/>
        </p:nvCxnSpPr>
        <p:spPr bwMode="auto">
          <a:xfrm>
            <a:off x="4063877" y="5441609"/>
            <a:ext cx="243788" cy="3205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05AE62D1-CECB-4FB6-B0C4-54A30F276F0D}"/>
              </a:ext>
            </a:extLst>
          </p:cNvPr>
          <p:cNvCxnSpPr>
            <a:cxnSpLocks/>
            <a:endCxn id="29" idx="0"/>
          </p:cNvCxnSpPr>
          <p:nvPr/>
        </p:nvCxnSpPr>
        <p:spPr bwMode="auto">
          <a:xfrm>
            <a:off x="3521379" y="5441609"/>
            <a:ext cx="246869" cy="4893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12">
            <a:extLst>
              <a:ext uri="{FF2B5EF4-FFF2-40B4-BE49-F238E27FC236}">
                <a16:creationId xmlns:a16="http://schemas.microsoft.com/office/drawing/2014/main" id="{7E0B0716-5D32-40EB-84C9-63DEBD62443A}"/>
              </a:ext>
            </a:extLst>
          </p:cNvPr>
          <p:cNvSpPr txBox="1"/>
          <p:nvPr/>
        </p:nvSpPr>
        <p:spPr>
          <a:xfrm>
            <a:off x="2761551" y="57621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接地</a:t>
            </a:r>
            <a:endParaRPr lang="en-US" dirty="0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F48BF640-062A-4034-9CE6-985C9E14DE7D}"/>
              </a:ext>
            </a:extLst>
          </p:cNvPr>
          <p:cNvSpPr txBox="1"/>
          <p:nvPr/>
        </p:nvSpPr>
        <p:spPr>
          <a:xfrm>
            <a:off x="4133593" y="5823205"/>
            <a:ext cx="639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電源輸入</a:t>
            </a:r>
            <a:endParaRPr lang="en-US" dirty="0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9EC540DA-F28F-4ACB-8641-9517A28477BA}"/>
              </a:ext>
            </a:extLst>
          </p:cNvPr>
          <p:cNvCxnSpPr>
            <a:cxnSpLocks/>
            <a:endCxn id="29" idx="0"/>
          </p:cNvCxnSpPr>
          <p:nvPr/>
        </p:nvCxnSpPr>
        <p:spPr bwMode="auto">
          <a:xfrm>
            <a:off x="3653460" y="5441609"/>
            <a:ext cx="114788" cy="4893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AD1635B5-5DE3-4C2F-ACB1-3DFE7A0883E6}"/>
              </a:ext>
            </a:extLst>
          </p:cNvPr>
          <p:cNvCxnSpPr>
            <a:cxnSpLocks/>
            <a:endCxn id="29" idx="0"/>
          </p:cNvCxnSpPr>
          <p:nvPr/>
        </p:nvCxnSpPr>
        <p:spPr bwMode="auto">
          <a:xfrm flipH="1">
            <a:off x="3768248" y="5441609"/>
            <a:ext cx="26770" cy="4893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1942CCE4-7FA6-4DDC-A551-A67EF24B97D0}"/>
              </a:ext>
            </a:extLst>
          </p:cNvPr>
          <p:cNvCxnSpPr>
            <a:cxnSpLocks/>
            <a:endCxn id="29" idx="0"/>
          </p:cNvCxnSpPr>
          <p:nvPr/>
        </p:nvCxnSpPr>
        <p:spPr bwMode="auto">
          <a:xfrm flipH="1">
            <a:off x="3768248" y="5441609"/>
            <a:ext cx="143060" cy="4893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10">
            <a:extLst>
              <a:ext uri="{FF2B5EF4-FFF2-40B4-BE49-F238E27FC236}">
                <a16:creationId xmlns:a16="http://schemas.microsoft.com/office/drawing/2014/main" id="{9CC3AAD4-451C-4815-9CBF-4452B2453154}"/>
              </a:ext>
            </a:extLst>
          </p:cNvPr>
          <p:cNvSpPr txBox="1"/>
          <p:nvPr/>
        </p:nvSpPr>
        <p:spPr>
          <a:xfrm>
            <a:off x="3477142" y="593092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r>
              <a:rPr lang="en-US" dirty="0"/>
              <a:t>nput</a:t>
            </a:r>
          </a:p>
        </p:txBody>
      </p:sp>
    </p:spTree>
    <p:extLst>
      <p:ext uri="{BB962C8B-B14F-4D97-AF65-F5344CB8AC3E}">
        <p14:creationId xmlns:p14="http://schemas.microsoft.com/office/powerpoint/2010/main" val="3474864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土壤溼度感測器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3C5D144-1F73-4097-8BFD-3A75934D1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2" y="977976"/>
            <a:ext cx="4085948" cy="408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39E6ECD-F56A-49C2-9C51-45EF285CA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5" r="26261"/>
          <a:stretch/>
        </p:blipFill>
        <p:spPr bwMode="auto">
          <a:xfrm>
            <a:off x="4234649" y="3258196"/>
            <a:ext cx="428791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305EDE-079E-4E82-B1D9-6B3467424DE1}"/>
              </a:ext>
            </a:extLst>
          </p:cNvPr>
          <p:cNvSpPr/>
          <p:nvPr/>
        </p:nvSpPr>
        <p:spPr>
          <a:xfrm>
            <a:off x="5131123" y="1751596"/>
            <a:ext cx="2334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3A3A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比較器 </a:t>
            </a:r>
            <a:r>
              <a:rPr lang="en-US" altLang="zh-TW" dirty="0">
                <a:solidFill>
                  <a:srgbClr val="3A3A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LM393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3A3A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工作電壓</a:t>
            </a:r>
            <a:r>
              <a:rPr lang="en-US" altLang="zh-TW" dirty="0">
                <a:solidFill>
                  <a:srgbClr val="3A3A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3.3V-5V</a:t>
            </a:r>
          </a:p>
        </p:txBody>
      </p:sp>
    </p:spTree>
    <p:extLst>
      <p:ext uri="{BB962C8B-B14F-4D97-AF65-F5344CB8AC3E}">
        <p14:creationId xmlns:p14="http://schemas.microsoft.com/office/powerpoint/2010/main" val="48866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光線感測器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87C4D9-26FF-40F1-9BAF-B051ECB36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262460"/>
              </p:ext>
            </p:extLst>
          </p:nvPr>
        </p:nvGraphicFramePr>
        <p:xfrm>
          <a:off x="5091150" y="4701466"/>
          <a:ext cx="3435708" cy="12192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717854">
                  <a:extLst>
                    <a:ext uri="{9D8B030D-6E8A-4147-A177-3AD203B41FA5}">
                      <a16:colId xmlns:a16="http://schemas.microsoft.com/office/drawing/2014/main" val="328794240"/>
                    </a:ext>
                  </a:extLst>
                </a:gridCol>
                <a:gridCol w="1717854">
                  <a:extLst>
                    <a:ext uri="{9D8B030D-6E8A-4147-A177-3AD203B41FA5}">
                      <a16:colId xmlns:a16="http://schemas.microsoft.com/office/drawing/2014/main" val="3094068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Operating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3~5V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747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Operating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0.5~3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26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Response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20-30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4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Peak Wavelength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effectLst/>
                        </a:rPr>
                        <a:t>540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239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E2ABE78-7BD7-4C06-BD4A-EC9E91C324DB}"/>
              </a:ext>
            </a:extLst>
          </p:cNvPr>
          <p:cNvSpPr/>
          <p:nvPr/>
        </p:nvSpPr>
        <p:spPr>
          <a:xfrm>
            <a:off x="4744862" y="1500498"/>
            <a:ext cx="37819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resistance of photo-resistor decreases when the intensity of light increases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dual Op-Amp chip LM358 on board produces voltage corresponding to intensity of light(i.e. based on resistance value)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output signal is analog value, the brighter the light is, the larger the value.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E9D1AE-6F07-44A8-A3F7-26F9A1D69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30249" r="47337" b="17023"/>
          <a:stretch/>
        </p:blipFill>
        <p:spPr>
          <a:xfrm>
            <a:off x="1256470" y="2201663"/>
            <a:ext cx="2885242" cy="26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馬達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86DD3F-86CC-4038-B8B2-0FA115A7C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48" y="1293773"/>
            <a:ext cx="5932503" cy="48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9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NB-</a:t>
            </a:r>
            <a:r>
              <a:rPr lang="en-US" altLang="zh-TW" dirty="0" err="1"/>
              <a:t>IoT</a:t>
            </a:r>
            <a:r>
              <a:rPr lang="en-US" dirty="0" err="1"/>
              <a:t>模組</a:t>
            </a:r>
            <a:endParaRPr dirty="0"/>
          </a:p>
        </p:txBody>
      </p:sp>
      <p:sp>
        <p:nvSpPr>
          <p:cNvPr id="7" name="文字版面配置區 2"/>
          <p:cNvSpPr>
            <a:spLocks noGrp="1"/>
          </p:cNvSpPr>
          <p:nvPr>
            <p:ph type="body" idx="1"/>
          </p:nvPr>
        </p:nvSpPr>
        <p:spPr>
          <a:xfrm>
            <a:off x="6888481" y="854075"/>
            <a:ext cx="2255520" cy="548640"/>
          </a:xfrm>
        </p:spPr>
        <p:txBody>
          <a:bodyPr/>
          <a:lstStyle/>
          <a:p>
            <a:pPr marL="125730" indent="0">
              <a:buNone/>
            </a:pPr>
            <a:r>
              <a:rPr lang="zh-TW" altLang="en-US" sz="1400" b="0" dirty="0"/>
              <a:t>翻面可看到各腳位說明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7082813" y="1312048"/>
            <a:ext cx="2061187" cy="2381816"/>
          </a:xfrm>
          <a:prstGeom prst="rect">
            <a:avLst/>
          </a:prstGeom>
        </p:spPr>
      </p:pic>
      <p:sp>
        <p:nvSpPr>
          <p:cNvPr id="9" name="文字版面配置區 2"/>
          <p:cNvSpPr txBox="1">
            <a:spLocks/>
          </p:cNvSpPr>
          <p:nvPr/>
        </p:nvSpPr>
        <p:spPr>
          <a:xfrm>
            <a:off x="588083" y="865505"/>
            <a:ext cx="2758757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Microsoft JhengHei"/>
              <a:buChar char="–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Microsoft JhengHei"/>
              <a:buChar char="»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5730" indent="0">
              <a:buFont typeface="Arial"/>
              <a:buNone/>
            </a:pPr>
            <a:r>
              <a:rPr lang="zh-TW" altLang="en-US" sz="1800" dirty="0"/>
              <a:t>以正面觀看之各腳位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15840" y="2952183"/>
          <a:ext cx="2550160" cy="741680"/>
        </p:xfrm>
        <a:graphic>
          <a:graphicData uri="http://schemas.openxmlformats.org/drawingml/2006/table">
            <a:tbl>
              <a:tblPr firstRow="1" bandRow="1">
                <a:tableStyleId>{8EC04E29-03D9-4572-8ADC-B95364940407}</a:tableStyleId>
              </a:tblPr>
              <a:tblGrid>
                <a:gridCol w="1275080">
                  <a:extLst>
                    <a:ext uri="{9D8B030D-6E8A-4147-A177-3AD203B41FA5}">
                      <a16:colId xmlns:a16="http://schemas.microsoft.com/office/drawing/2014/main" val="462040205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1003773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GPS_TXD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GPS_RXD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92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MAIN_TXD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MAIN_RXD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05425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3123"/>
              </p:ext>
            </p:extLst>
          </p:nvPr>
        </p:nvGraphicFramePr>
        <p:xfrm>
          <a:off x="948098" y="3693863"/>
          <a:ext cx="5085644" cy="2225040"/>
        </p:xfrm>
        <a:graphic>
          <a:graphicData uri="http://schemas.openxmlformats.org/drawingml/2006/table">
            <a:tbl>
              <a:tblPr firstRow="1" bandRow="1">
                <a:tableStyleId>{8EC04E29-03D9-4572-8ADC-B95364940407}</a:tableStyleId>
              </a:tblPr>
              <a:tblGrid>
                <a:gridCol w="1271411">
                  <a:extLst>
                    <a:ext uri="{9D8B030D-6E8A-4147-A177-3AD203B41FA5}">
                      <a16:colId xmlns:a16="http://schemas.microsoft.com/office/drawing/2014/main" val="2739497849"/>
                    </a:ext>
                  </a:extLst>
                </a:gridCol>
                <a:gridCol w="1271411">
                  <a:extLst>
                    <a:ext uri="{9D8B030D-6E8A-4147-A177-3AD203B41FA5}">
                      <a16:colId xmlns:a16="http://schemas.microsoft.com/office/drawing/2014/main" val="537336769"/>
                    </a:ext>
                  </a:extLst>
                </a:gridCol>
                <a:gridCol w="1271411">
                  <a:extLst>
                    <a:ext uri="{9D8B030D-6E8A-4147-A177-3AD203B41FA5}">
                      <a16:colId xmlns:a16="http://schemas.microsoft.com/office/drawing/2014/main" val="959734404"/>
                    </a:ext>
                  </a:extLst>
                </a:gridCol>
                <a:gridCol w="1271411">
                  <a:extLst>
                    <a:ext uri="{9D8B030D-6E8A-4147-A177-3AD203B41FA5}">
                      <a16:colId xmlns:a16="http://schemas.microsoft.com/office/drawing/2014/main" val="4084252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NRF_TX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CH_RX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CH_TX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NRF_RX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4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DBG_TXD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DBG_RXD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022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V33_RF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EGPS_TXD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EGPS_RXD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GND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28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ESWDCLK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ENRF_TX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ENRF_RX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SWDCLK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651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ESWDCLK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CH_RX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CH_TX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SWDIO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95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GND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EDBG_TXD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EDBG_RXD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V33_RF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698140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88084" y="2047875"/>
            <a:ext cx="5802556" cy="4525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266173" y="1641441"/>
            <a:ext cx="254000" cy="396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444683" y="1641509"/>
            <a:ext cx="254000" cy="396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2739106" y="6071303"/>
            <a:ext cx="1436654" cy="501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版面配置區 2"/>
          <p:cNvSpPr txBox="1">
            <a:spLocks/>
          </p:cNvSpPr>
          <p:nvPr/>
        </p:nvSpPr>
        <p:spPr>
          <a:xfrm>
            <a:off x="1869299" y="1219784"/>
            <a:ext cx="2758757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Microsoft JhengHei"/>
              <a:buChar char="–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Microsoft JhengHei"/>
              <a:buChar char="»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5730" indent="0">
              <a:buFont typeface="Arial"/>
              <a:buNone/>
            </a:pPr>
            <a:r>
              <a:rPr lang="en-US" altLang="zh-TW" sz="1600" dirty="0">
                <a:solidFill>
                  <a:srgbClr val="6F9500"/>
                </a:solidFill>
              </a:rPr>
              <a:t>GPS</a:t>
            </a:r>
            <a:r>
              <a:rPr lang="zh-TW" altLang="en-US" sz="1600" dirty="0">
                <a:solidFill>
                  <a:srgbClr val="6F9500"/>
                </a:solidFill>
              </a:rPr>
              <a:t>天線接頭</a:t>
            </a:r>
          </a:p>
        </p:txBody>
      </p:sp>
      <p:sp>
        <p:nvSpPr>
          <p:cNvPr id="19" name="文字版面配置區 2"/>
          <p:cNvSpPr txBox="1">
            <a:spLocks/>
          </p:cNvSpPr>
          <p:nvPr/>
        </p:nvSpPr>
        <p:spPr>
          <a:xfrm>
            <a:off x="4053699" y="1210242"/>
            <a:ext cx="2758757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Microsoft JhengHei"/>
              <a:buChar char="–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Microsoft JhengHei"/>
              <a:buChar char="»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5730" indent="0">
              <a:buFont typeface="Arial"/>
              <a:buNone/>
            </a:pPr>
            <a:r>
              <a:rPr lang="en-US" altLang="zh-TW" sz="1600" dirty="0">
                <a:solidFill>
                  <a:srgbClr val="6F9500"/>
                </a:solidFill>
              </a:rPr>
              <a:t>NB-IoT</a:t>
            </a:r>
            <a:r>
              <a:rPr lang="zh-TW" altLang="en-US" sz="1600" dirty="0">
                <a:solidFill>
                  <a:srgbClr val="6F9500"/>
                </a:solidFill>
              </a:rPr>
              <a:t>天線接頭</a:t>
            </a:r>
          </a:p>
        </p:txBody>
      </p:sp>
      <p:sp>
        <p:nvSpPr>
          <p:cNvPr id="20" name="文字版面配置區 2"/>
          <p:cNvSpPr txBox="1">
            <a:spLocks/>
          </p:cNvSpPr>
          <p:nvPr/>
        </p:nvSpPr>
        <p:spPr>
          <a:xfrm>
            <a:off x="2739106" y="6082030"/>
            <a:ext cx="1531779" cy="50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Microsoft JhengHei"/>
              <a:buChar char="–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Microsoft JhengHei"/>
              <a:buChar char="»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5730" indent="0">
              <a:buFont typeface="Arial"/>
              <a:buNone/>
            </a:pPr>
            <a:r>
              <a:rPr lang="en-US" altLang="zh-TW" sz="1600" dirty="0">
                <a:solidFill>
                  <a:srgbClr val="6F9500"/>
                </a:solidFill>
              </a:rPr>
              <a:t>SIM</a:t>
            </a:r>
            <a:r>
              <a:rPr lang="zh-TW" altLang="en-US" sz="1600" dirty="0">
                <a:solidFill>
                  <a:srgbClr val="6F9500"/>
                </a:solidFill>
              </a:rPr>
              <a:t>卡接頭</a:t>
            </a:r>
          </a:p>
        </p:txBody>
      </p:sp>
      <p:sp>
        <p:nvSpPr>
          <p:cNvPr id="29" name="圓角矩形 28"/>
          <p:cNvSpPr/>
          <p:nvPr/>
        </p:nvSpPr>
        <p:spPr>
          <a:xfrm>
            <a:off x="6251372" y="2047841"/>
            <a:ext cx="133278" cy="7648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593997" y="2055881"/>
            <a:ext cx="123714" cy="10925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>
            <a:off x="593997" y="3161234"/>
            <a:ext cx="123714" cy="20000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>
            <a:off x="6251372" y="2825182"/>
            <a:ext cx="133277" cy="15334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圓角矩形 32"/>
          <p:cNvSpPr/>
          <p:nvPr/>
        </p:nvSpPr>
        <p:spPr>
          <a:xfrm>
            <a:off x="4877884" y="2115049"/>
            <a:ext cx="1045396" cy="7084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版面配置區 2"/>
          <p:cNvSpPr txBox="1">
            <a:spLocks/>
          </p:cNvSpPr>
          <p:nvPr/>
        </p:nvSpPr>
        <p:spPr>
          <a:xfrm>
            <a:off x="4713603" y="2219959"/>
            <a:ext cx="1531779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Microsoft JhengHei"/>
              <a:buChar char="–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Microsoft JhengHei"/>
              <a:buChar char="»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5730" indent="0">
              <a:buFont typeface="Arial"/>
              <a:buNone/>
            </a:pPr>
            <a:r>
              <a:rPr lang="en-US" altLang="zh-TW" sz="1600" dirty="0">
                <a:solidFill>
                  <a:srgbClr val="6F9500"/>
                </a:solidFill>
              </a:rPr>
              <a:t>TD2115M</a:t>
            </a:r>
            <a:endParaRPr lang="zh-TW" altLang="en-US" sz="1600" dirty="0">
              <a:solidFill>
                <a:srgbClr val="6F9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46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84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材料清點</a:t>
            </a:r>
          </a:p>
          <a:p>
            <a:pPr marL="342900" lvl="0" indent="-342900">
              <a:spcBef>
                <a:spcPts val="840"/>
              </a:spcBef>
              <a:buSzPts val="2160"/>
            </a:pPr>
            <a:r>
              <a:rPr lang="zh-TW" altLang="en-US" dirty="0"/>
              <a:t>原理與構造</a:t>
            </a:r>
          </a:p>
          <a:p>
            <a:pPr marL="342900" lvl="0" indent="-342900" algn="l" rtl="0">
              <a:spcBef>
                <a:spcPts val="840"/>
              </a:spcBef>
              <a:spcAft>
                <a:spcPts val="0"/>
              </a:spcAft>
              <a:buSzPts val="2160"/>
              <a:buChar char="●"/>
            </a:pPr>
            <a:r>
              <a:rPr lang="en-US" dirty="0" err="1">
                <a:solidFill>
                  <a:srgbClr val="FF0000"/>
                </a:solidFill>
              </a:rPr>
              <a:t>實驗</a:t>
            </a:r>
            <a:endParaRPr lang="en-US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840"/>
              </a:spcBef>
              <a:buSzPts val="2160"/>
            </a:pPr>
            <a:r>
              <a:rPr lang="zh-TW" altLang="en-US" sz="2000" dirty="0">
                <a:solidFill>
                  <a:srgbClr val="FF0000"/>
                </a:solidFill>
              </a:rPr>
              <a:t>組裝智慧溫室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840"/>
              </a:spcBef>
              <a:buSzPts val="2160"/>
            </a:pPr>
            <a:endParaRPr lang="en-US" altLang="zh-TW" sz="2000" dirty="0"/>
          </a:p>
          <a:p>
            <a:pPr marL="800100" lvl="1" indent="-342900">
              <a:spcBef>
                <a:spcPts val="840"/>
              </a:spcBef>
              <a:buSzPts val="2160"/>
            </a:pPr>
            <a:endParaRPr sz="2000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889337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實驗一 </a:t>
            </a:r>
            <a:r>
              <a:rPr lang="en-US" altLang="zh-TW" dirty="0"/>
              <a:t>(30%)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組裝智慧溫室</a:t>
            </a:r>
            <a:endParaRPr lang="en-US" altLang="zh-TW" dirty="0"/>
          </a:p>
          <a:p>
            <a:pPr lvl="1"/>
            <a:r>
              <a:rPr lang="zh-TW" altLang="en-US" dirty="0"/>
              <a:t>步驟一：組裝溫室</a:t>
            </a:r>
            <a:endParaRPr lang="en-US" altLang="zh-TW" dirty="0"/>
          </a:p>
          <a:p>
            <a:pPr lvl="1"/>
            <a:r>
              <a:rPr lang="zh-TW" altLang="en-US" dirty="0"/>
              <a:t>步驟二：風扇</a:t>
            </a:r>
          </a:p>
          <a:p>
            <a:pPr lvl="1"/>
            <a:r>
              <a:rPr lang="zh-TW" altLang="en-US" dirty="0"/>
              <a:t>步驟三：繼電器與</a:t>
            </a:r>
            <a:r>
              <a:rPr lang="en-US" altLang="zh-TW" dirty="0"/>
              <a:t>LED</a:t>
            </a:r>
          </a:p>
          <a:p>
            <a:pPr lvl="1"/>
            <a:r>
              <a:rPr lang="zh-TW" altLang="en-US" dirty="0"/>
              <a:t>步驟四：</a:t>
            </a:r>
            <a:r>
              <a:rPr lang="en-US" altLang="zh-TW" dirty="0"/>
              <a:t>LED</a:t>
            </a:r>
            <a:r>
              <a:rPr lang="zh-TW" altLang="en-US" dirty="0"/>
              <a:t>與風扇線路佈置</a:t>
            </a:r>
            <a:endParaRPr lang="en-US" altLang="zh-TW" dirty="0"/>
          </a:p>
          <a:p>
            <a:pPr lvl="1"/>
            <a:r>
              <a:rPr lang="zh-TW" altLang="en-US" dirty="0"/>
              <a:t>步驟五：</a:t>
            </a:r>
            <a:r>
              <a:rPr lang="en-US" altLang="zh-TW" dirty="0"/>
              <a:t>4553</a:t>
            </a:r>
            <a:r>
              <a:rPr lang="zh-TW" altLang="en-US" dirty="0"/>
              <a:t> 線路佈置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0007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步驟一：建造合適的實驗環境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本課程提供的壓克力板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63" y="1741712"/>
            <a:ext cx="62399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24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/>
              <a:t>步驟一：組裝溫室</a:t>
            </a:r>
            <a:endParaRPr lang="en-US" altLang="zh-TW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扳開溫室屋頂的卡鎖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3" y="1741714"/>
            <a:ext cx="62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68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/>
              <a:t>步驟一：組裝溫室</a:t>
            </a:r>
            <a:endParaRPr lang="en-US" altLang="zh-TW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拉出原本（最初組裝）的壓克力板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49" y="1687284"/>
            <a:ext cx="62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615519"/>
              </p:ext>
            </p:extLst>
          </p:nvPr>
        </p:nvGraphicFramePr>
        <p:xfrm>
          <a:off x="2731917" y="1287780"/>
          <a:ext cx="3892891" cy="4479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材料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NB-IoT 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模組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4553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 </a:t>
                      </a:r>
                      <a:r>
                        <a:rPr lang="zh-TW" altLang="en-US" sz="1800" b="0" kern="1200" baseline="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天線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8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土壤濕度感應器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6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光線感應器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80521"/>
                  </a:ext>
                </a:extLst>
              </a:tr>
              <a:tr h="37475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杜邦線、排針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6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風扇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, 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螺絲組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(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螺絲*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4+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螺帽*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9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馬達、水管、滴灌分接頭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35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LED 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燈條、燈條轉接頭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13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繼電器、銅柱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(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*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12)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電源供應模組、電源供應器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32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溫室本體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89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壓克力板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57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/>
              <a:t>步驟一：組裝溫室</a:t>
            </a:r>
            <a:endParaRPr lang="en-US" altLang="zh-TW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放入本課程所提供的壓克力</a:t>
            </a:r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20" y="2373085"/>
            <a:ext cx="5265363" cy="39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59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/>
              <a:t>步驟一：組裝溫室</a:t>
            </a:r>
            <a:endParaRPr lang="en-US" altLang="zh-TW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扳回卡鎖，並注意不要讓他鬆脫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63" y="1654629"/>
            <a:ext cx="62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45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步驟二：繼電器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先將一個銅柱用手抵在壓克力板下方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63" y="1741715"/>
            <a:ext cx="62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步驟二：繼電器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再拿起一個銅柱，由上方鎖緊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63" y="1741713"/>
            <a:ext cx="62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62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步驟三：風扇線路佈置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將風扇放在圓形洞口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注意：風扇要放在整個溫室的外側，有字的那面朝溫室內側，而電線要在溫室外側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34" y="2427514"/>
            <a:ext cx="5442857" cy="40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54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步驟三：風扇線路佈置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62" y="1094697"/>
            <a:ext cx="8521959" cy="4530725"/>
          </a:xfrm>
        </p:spPr>
        <p:txBody>
          <a:bodyPr/>
          <a:lstStyle/>
          <a:p>
            <a:r>
              <a:rPr lang="zh-TW" altLang="en-US" dirty="0"/>
              <a:t>將風扇鎖上洞口，最好先將對角線的孔用螺絲與螺帽固定。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84" y="2057399"/>
            <a:ext cx="5544457" cy="415834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6" t="14662" r="46702" b="64098"/>
          <a:stretch/>
        </p:blipFill>
        <p:spPr>
          <a:xfrm rot="16200000">
            <a:off x="7370925" y="2631730"/>
            <a:ext cx="1212112" cy="14566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 bwMode="auto">
          <a:xfrm>
            <a:off x="5039833" y="3030279"/>
            <a:ext cx="2062716" cy="1943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 flipV="1">
            <a:off x="5039833" y="3880884"/>
            <a:ext cx="2083981" cy="100300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線接點 11"/>
          <p:cNvCxnSpPr/>
          <p:nvPr/>
        </p:nvCxnSpPr>
        <p:spPr bwMode="auto">
          <a:xfrm>
            <a:off x="3179135" y="3224581"/>
            <a:ext cx="3944679" cy="2312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線接點 14"/>
          <p:cNvCxnSpPr/>
          <p:nvPr/>
        </p:nvCxnSpPr>
        <p:spPr bwMode="auto">
          <a:xfrm flipV="1">
            <a:off x="3179135" y="3649607"/>
            <a:ext cx="3923414" cy="123428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90657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步驟三：風扇線路佈置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正極</a:t>
            </a:r>
            <a:r>
              <a:rPr lang="en-US" altLang="zh-TW" dirty="0"/>
              <a:t>(</a:t>
            </a:r>
            <a:r>
              <a:rPr lang="zh-TW" altLang="en-US" dirty="0"/>
              <a:t>紅線</a:t>
            </a:r>
            <a:r>
              <a:rPr lang="en-US" altLang="zh-TW" dirty="0"/>
              <a:t>)</a:t>
            </a:r>
            <a:r>
              <a:rPr lang="zh-TW" altLang="en-US" dirty="0"/>
              <a:t>接公對母杜邦線，負極</a:t>
            </a:r>
            <a:r>
              <a:rPr lang="en-US" altLang="zh-TW" dirty="0"/>
              <a:t>(</a:t>
            </a:r>
            <a:r>
              <a:rPr lang="zh-TW" altLang="en-US" dirty="0"/>
              <a:t>黑線</a:t>
            </a:r>
            <a:r>
              <a:rPr lang="en-US" altLang="zh-TW" dirty="0"/>
              <a:t>)</a:t>
            </a:r>
            <a:r>
              <a:rPr lang="zh-TW" altLang="en-US" dirty="0"/>
              <a:t>接公對公杜邦線。</a:t>
            </a:r>
            <a:endParaRPr kumimoji="1"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10" y="1885458"/>
            <a:ext cx="3727412" cy="41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48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步驟三：風扇線路佈置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3147271" y="2395359"/>
            <a:ext cx="1786270" cy="978196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繼電器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6314863" y="4915202"/>
            <a:ext cx="1368164" cy="864431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風扇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1382164" y="4845396"/>
            <a:ext cx="1786270" cy="978196"/>
          </a:xfrm>
          <a:prstGeom prst="rect">
            <a:avLst/>
          </a:prstGeom>
          <a:solidFill>
            <a:srgbClr val="47C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PDM</a:t>
            </a:r>
            <a:endParaRPr kumimoji="0" lang="zh-TW" altLang="en-US" sz="2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82427" y="5503451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-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53573" y="527787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+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接點 10"/>
          <p:cNvCxnSpPr>
            <a:cxnSpLocks/>
          </p:cNvCxnSpPr>
          <p:nvPr/>
        </p:nvCxnSpPr>
        <p:spPr bwMode="auto">
          <a:xfrm flipH="1" flipV="1">
            <a:off x="3147271" y="5647202"/>
            <a:ext cx="3117264" cy="178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矩形 11"/>
          <p:cNvSpPr/>
          <p:nvPr/>
        </p:nvSpPr>
        <p:spPr>
          <a:xfrm>
            <a:off x="2637897" y="5494829"/>
            <a:ext cx="583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GND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3" name="直線接點 12"/>
          <p:cNvCxnSpPr>
            <a:cxnSpLocks/>
          </p:cNvCxnSpPr>
          <p:nvPr/>
        </p:nvCxnSpPr>
        <p:spPr bwMode="auto">
          <a:xfrm flipH="1" flipV="1">
            <a:off x="3147271" y="5396075"/>
            <a:ext cx="598932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矩形 13"/>
          <p:cNvSpPr/>
          <p:nvPr/>
        </p:nvSpPr>
        <p:spPr>
          <a:xfrm>
            <a:off x="2522809" y="5242187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DC-IN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 bwMode="auto">
          <a:xfrm flipH="1">
            <a:off x="3746203" y="3337583"/>
            <a:ext cx="7382" cy="20748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3483108" y="3059800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NO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22471" y="3083333"/>
            <a:ext cx="603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COM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 bwMode="auto">
          <a:xfrm flipH="1">
            <a:off x="4185547" y="3337582"/>
            <a:ext cx="7382" cy="20748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線接點 18"/>
          <p:cNvCxnSpPr/>
          <p:nvPr/>
        </p:nvCxnSpPr>
        <p:spPr bwMode="auto">
          <a:xfrm flipH="1" flipV="1">
            <a:off x="4200312" y="5396075"/>
            <a:ext cx="2064223" cy="163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線接點 20"/>
          <p:cNvCxnSpPr/>
          <p:nvPr/>
        </p:nvCxnSpPr>
        <p:spPr bwMode="auto">
          <a:xfrm flipH="1" flipV="1">
            <a:off x="1632231" y="4455143"/>
            <a:ext cx="40010" cy="4030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矩形 21"/>
          <p:cNvSpPr/>
          <p:nvPr/>
        </p:nvSpPr>
        <p:spPr>
          <a:xfrm>
            <a:off x="894258" y="4180944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電源供應器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9CFFD5-D67A-4C83-8AAE-398B5E8E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067" y="1337513"/>
            <a:ext cx="2682294" cy="247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4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步驟四：</a:t>
            </a:r>
            <a:r>
              <a:rPr lang="en-US" altLang="zh-TW" dirty="0"/>
              <a:t>LED</a:t>
            </a:r>
            <a:r>
              <a:rPr lang="zh-TW" altLang="en-US" dirty="0"/>
              <a:t> 線路佈置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取出</a:t>
            </a:r>
            <a:r>
              <a:rPr lang="en-US" altLang="zh-TW" dirty="0"/>
              <a:t>LED</a:t>
            </a:r>
            <a:r>
              <a:rPr lang="zh-TW" altLang="en-US" dirty="0"/>
              <a:t> 燈條，並把雙面膠撕開一部份，打開</a:t>
            </a:r>
            <a:r>
              <a:rPr lang="en-US" altLang="zh-TW" dirty="0"/>
              <a:t>LED</a:t>
            </a:r>
            <a:r>
              <a:rPr lang="zh-TW" altLang="en-US" dirty="0"/>
              <a:t>燈條轉換頭，將</a:t>
            </a:r>
            <a:r>
              <a:rPr lang="en-US" altLang="zh-TW" dirty="0"/>
              <a:t>LED</a:t>
            </a:r>
            <a:r>
              <a:rPr lang="zh-TW" altLang="en-US" dirty="0"/>
              <a:t>燈條扣入，如圖所示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22325" r="39568" b="25892"/>
          <a:stretch/>
        </p:blipFill>
        <p:spPr>
          <a:xfrm rot="16200000">
            <a:off x="2638488" y="1387064"/>
            <a:ext cx="3741655" cy="55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74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步驟四：</a:t>
            </a:r>
            <a:r>
              <a:rPr lang="en-US" altLang="zh-TW" dirty="0"/>
              <a:t>LED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zh-TW" altLang="en-US" dirty="0"/>
              <a:t>線路佈置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0F94E5-206A-4FB5-B19E-23B196E1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019" y="1516624"/>
            <a:ext cx="3034686" cy="247990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46F4FF7C-D3A7-4B8B-A7F1-88D35A5C6450}"/>
              </a:ext>
            </a:extLst>
          </p:cNvPr>
          <p:cNvSpPr/>
          <p:nvPr/>
        </p:nvSpPr>
        <p:spPr bwMode="auto">
          <a:xfrm>
            <a:off x="3147271" y="2395359"/>
            <a:ext cx="1786270" cy="978196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繼電器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1A33FCA-1269-413E-A918-5AD349A48ED7}"/>
              </a:ext>
            </a:extLst>
          </p:cNvPr>
          <p:cNvSpPr/>
          <p:nvPr/>
        </p:nvSpPr>
        <p:spPr bwMode="auto">
          <a:xfrm>
            <a:off x="6314863" y="4915202"/>
            <a:ext cx="1368164" cy="864431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LED</a:t>
            </a:r>
            <a:endParaRPr kumimoji="0" lang="zh-TW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E80206-353C-4CE6-941D-8298381E9369}"/>
              </a:ext>
            </a:extLst>
          </p:cNvPr>
          <p:cNvSpPr/>
          <p:nvPr/>
        </p:nvSpPr>
        <p:spPr bwMode="auto">
          <a:xfrm>
            <a:off x="1382164" y="4845396"/>
            <a:ext cx="1786270" cy="978196"/>
          </a:xfrm>
          <a:prstGeom prst="rect">
            <a:avLst/>
          </a:prstGeom>
          <a:solidFill>
            <a:srgbClr val="47C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PDM</a:t>
            </a:r>
            <a:endParaRPr kumimoji="0" lang="zh-TW" altLang="en-US" sz="2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CA49193-25F2-48CF-B610-2D00573C6279}"/>
              </a:ext>
            </a:extLst>
          </p:cNvPr>
          <p:cNvSpPr/>
          <p:nvPr/>
        </p:nvSpPr>
        <p:spPr>
          <a:xfrm>
            <a:off x="6282427" y="5503451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-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2ECCB1A-94BA-43F1-B723-409ECE036AD4}"/>
              </a:ext>
            </a:extLst>
          </p:cNvPr>
          <p:cNvSpPr/>
          <p:nvPr/>
        </p:nvSpPr>
        <p:spPr>
          <a:xfrm>
            <a:off x="6253573" y="527787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+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371A33D-CB08-479A-960B-1D352B879E2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7271" y="5647202"/>
            <a:ext cx="3117264" cy="178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18FE965-ED7A-486A-B2F0-55EBF9085A65}"/>
              </a:ext>
            </a:extLst>
          </p:cNvPr>
          <p:cNvSpPr/>
          <p:nvPr/>
        </p:nvSpPr>
        <p:spPr>
          <a:xfrm>
            <a:off x="2637897" y="5494829"/>
            <a:ext cx="583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GND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856DFDA7-815C-4584-9A5E-4D861093C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7271" y="5396075"/>
            <a:ext cx="598932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912AA975-959C-43B6-A216-1CA4EBA36B91}"/>
              </a:ext>
            </a:extLst>
          </p:cNvPr>
          <p:cNvSpPr/>
          <p:nvPr/>
        </p:nvSpPr>
        <p:spPr>
          <a:xfrm>
            <a:off x="2522809" y="5242187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DC-IN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EBEB9E4-78CE-4DFC-959F-3925B95AED99}"/>
              </a:ext>
            </a:extLst>
          </p:cNvPr>
          <p:cNvCxnSpPr/>
          <p:nvPr/>
        </p:nvCxnSpPr>
        <p:spPr bwMode="auto">
          <a:xfrm flipH="1">
            <a:off x="3746203" y="3337583"/>
            <a:ext cx="7382" cy="20748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020A9918-A4B9-4130-A2D1-6C234F64CE5C}"/>
              </a:ext>
            </a:extLst>
          </p:cNvPr>
          <p:cNvSpPr/>
          <p:nvPr/>
        </p:nvSpPr>
        <p:spPr>
          <a:xfrm>
            <a:off x="3483108" y="3059800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NO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76778A5-CB26-47FF-8AC0-3B1CDC9B1699}"/>
              </a:ext>
            </a:extLst>
          </p:cNvPr>
          <p:cNvSpPr/>
          <p:nvPr/>
        </p:nvSpPr>
        <p:spPr>
          <a:xfrm>
            <a:off x="3922471" y="3083333"/>
            <a:ext cx="603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COM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3C44CAE3-A970-42C4-8570-42E4188F1AAB}"/>
              </a:ext>
            </a:extLst>
          </p:cNvPr>
          <p:cNvCxnSpPr/>
          <p:nvPr/>
        </p:nvCxnSpPr>
        <p:spPr bwMode="auto">
          <a:xfrm flipH="1">
            <a:off x="4185547" y="3337582"/>
            <a:ext cx="7382" cy="20748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C6A26AA6-27B7-4ACE-BC54-C6821233D019}"/>
              </a:ext>
            </a:extLst>
          </p:cNvPr>
          <p:cNvCxnSpPr/>
          <p:nvPr/>
        </p:nvCxnSpPr>
        <p:spPr bwMode="auto">
          <a:xfrm flipH="1" flipV="1">
            <a:off x="4200312" y="5396075"/>
            <a:ext cx="2064223" cy="163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92744D58-7905-4945-83EC-A06D0A565851}"/>
              </a:ext>
            </a:extLst>
          </p:cNvPr>
          <p:cNvCxnSpPr/>
          <p:nvPr/>
        </p:nvCxnSpPr>
        <p:spPr bwMode="auto">
          <a:xfrm flipH="1" flipV="1">
            <a:off x="1632231" y="4455143"/>
            <a:ext cx="40010" cy="4030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3B26124D-A49A-47B9-8B1E-84222DBA4E04}"/>
              </a:ext>
            </a:extLst>
          </p:cNvPr>
          <p:cNvSpPr/>
          <p:nvPr/>
        </p:nvSpPr>
        <p:spPr>
          <a:xfrm>
            <a:off x="894258" y="4180944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電源供應器</a:t>
            </a:r>
          </a:p>
        </p:txBody>
      </p:sp>
    </p:spTree>
    <p:extLst>
      <p:ext uri="{BB962C8B-B14F-4D97-AF65-F5344CB8AC3E}">
        <p14:creationId xmlns:p14="http://schemas.microsoft.com/office/powerpoint/2010/main" val="169336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材料清點：</a:t>
            </a:r>
            <a:r>
              <a:rPr lang="en-US" altLang="zh-TW" dirty="0"/>
              <a:t> 4553</a:t>
            </a:r>
            <a:r>
              <a:rPr lang="zh-TW" altLang="en-US" dirty="0"/>
              <a:t> </a:t>
            </a:r>
            <a:r>
              <a:rPr lang="en-US" altLang="zh-TW" dirty="0"/>
              <a:t>&amp; </a:t>
            </a:r>
            <a:r>
              <a:rPr lang="zh-TW" altLang="en-US" dirty="0"/>
              <a:t>天線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4553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zh-TW" altLang="en-US" dirty="0"/>
              <a:t>天線</a:t>
            </a:r>
            <a:endParaRPr 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5036403" y="2989212"/>
            <a:ext cx="3259017" cy="2479433"/>
            <a:chOff x="5036403" y="2989212"/>
            <a:chExt cx="3259017" cy="24794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438"/>
            <a:stretch/>
          </p:blipFill>
          <p:spPr>
            <a:xfrm>
              <a:off x="5036403" y="2989212"/>
              <a:ext cx="3259017" cy="247943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 bwMode="auto">
            <a:xfrm rot="20627587">
              <a:off x="6464595" y="4561981"/>
              <a:ext cx="1520456" cy="5841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5E32C14-074E-4BE1-94F2-B87174DAEC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13037" r="42889" b="16445"/>
          <a:stretch/>
        </p:blipFill>
        <p:spPr>
          <a:xfrm rot="16200000">
            <a:off x="1488351" y="2173099"/>
            <a:ext cx="2427386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7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步驟五：</a:t>
            </a:r>
            <a:r>
              <a:rPr kumimoji="1" lang="zh-TW" altLang="en-US" dirty="0"/>
              <a:t>光線感測器 </a:t>
            </a:r>
            <a:r>
              <a:rPr lang="zh-TW" altLang="en-US" dirty="0"/>
              <a:t>線路佈置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A48DEB3-A756-4053-BEC2-960F5C904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508" y="1266517"/>
            <a:ext cx="4656983" cy="3492738"/>
          </a:xfr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1A33FCA-1269-413E-A918-5AD349A48ED7}"/>
              </a:ext>
            </a:extLst>
          </p:cNvPr>
          <p:cNvSpPr/>
          <p:nvPr/>
        </p:nvSpPr>
        <p:spPr bwMode="auto">
          <a:xfrm>
            <a:off x="6359250" y="5114440"/>
            <a:ext cx="2002933" cy="871048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光線感測器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E80206-353C-4CE6-941D-8298381E9369}"/>
              </a:ext>
            </a:extLst>
          </p:cNvPr>
          <p:cNvSpPr/>
          <p:nvPr/>
        </p:nvSpPr>
        <p:spPr bwMode="auto">
          <a:xfrm>
            <a:off x="1426552" y="5044634"/>
            <a:ext cx="1786270" cy="978196"/>
          </a:xfrm>
          <a:prstGeom prst="rect">
            <a:avLst/>
          </a:prstGeom>
          <a:solidFill>
            <a:srgbClr val="47C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4553</a:t>
            </a:r>
            <a:endParaRPr kumimoji="0" lang="zh-TW" altLang="en-US" sz="2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CA49193-25F2-48CF-B610-2D00573C6279}"/>
              </a:ext>
            </a:extLst>
          </p:cNvPr>
          <p:cNvSpPr/>
          <p:nvPr/>
        </p:nvSpPr>
        <p:spPr>
          <a:xfrm>
            <a:off x="6300183" y="5512329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SIG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371A33D-CB08-479A-960B-1D352B879E2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18295" y="5647202"/>
            <a:ext cx="3117264" cy="178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18FE965-ED7A-486A-B2F0-55EBF9085A65}"/>
              </a:ext>
            </a:extLst>
          </p:cNvPr>
          <p:cNvSpPr/>
          <p:nvPr/>
        </p:nvSpPr>
        <p:spPr>
          <a:xfrm>
            <a:off x="2584629" y="5494829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P0_30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1C8BD04-2FC9-46FF-9D12-BF8B1C76273E}"/>
              </a:ext>
            </a:extLst>
          </p:cNvPr>
          <p:cNvCxnSpPr>
            <a:cxnSpLocks/>
          </p:cNvCxnSpPr>
          <p:nvPr/>
        </p:nvCxnSpPr>
        <p:spPr bwMode="auto">
          <a:xfrm flipH="1">
            <a:off x="5699464" y="5255581"/>
            <a:ext cx="65978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3675267D-D7B3-4EE6-A4AD-FC2645CE886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99464" y="5434615"/>
            <a:ext cx="65978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0C3430C-5345-4C92-949F-B8C276EFA615}"/>
              </a:ext>
            </a:extLst>
          </p:cNvPr>
          <p:cNvSpPr/>
          <p:nvPr/>
        </p:nvSpPr>
        <p:spPr>
          <a:xfrm>
            <a:off x="5146107" y="5079244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3.3V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A08F8F-2C1E-4A65-A813-FB45AEC3E32B}"/>
              </a:ext>
            </a:extLst>
          </p:cNvPr>
          <p:cNvSpPr/>
          <p:nvPr/>
        </p:nvSpPr>
        <p:spPr>
          <a:xfrm>
            <a:off x="5146106" y="5288467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0.0V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6F8E25-434D-4B0C-AAFF-87452893E7B5}"/>
              </a:ext>
            </a:extLst>
          </p:cNvPr>
          <p:cNvSpPr/>
          <p:nvPr/>
        </p:nvSpPr>
        <p:spPr>
          <a:xfrm>
            <a:off x="6312722" y="5098259"/>
            <a:ext cx="564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VCC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7BCED6-D911-4BC0-9C43-0F35C9A9D777}"/>
              </a:ext>
            </a:extLst>
          </p:cNvPr>
          <p:cNvSpPr/>
          <p:nvPr/>
        </p:nvSpPr>
        <p:spPr>
          <a:xfrm>
            <a:off x="6296361" y="5278030"/>
            <a:ext cx="583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GND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6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步驟六：</a:t>
            </a:r>
            <a:r>
              <a:rPr lang="en-US" altLang="zh-TW" dirty="0"/>
              <a:t>4553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zh-TW" altLang="en-US" dirty="0"/>
              <a:t>線路佈置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Power</a:t>
            </a:r>
          </a:p>
          <a:p>
            <a:pPr lvl="1"/>
            <a:r>
              <a:rPr kumimoji="1" lang="en-US" altLang="zh-TW" dirty="0"/>
              <a:t>USB_5V</a:t>
            </a:r>
          </a:p>
          <a:p>
            <a:r>
              <a:rPr kumimoji="1" lang="en-US" altLang="zh-TW" dirty="0"/>
              <a:t>Internal</a:t>
            </a:r>
          </a:p>
          <a:p>
            <a:pPr lvl="1"/>
            <a:r>
              <a:rPr kumimoji="1" lang="en-US" altLang="zh-TW" dirty="0"/>
              <a:t>MAIN_TXD--NRF_RX</a:t>
            </a:r>
          </a:p>
          <a:p>
            <a:pPr lvl="1"/>
            <a:r>
              <a:rPr kumimoji="1" lang="en-US" altLang="zh-TW" dirty="0"/>
              <a:t>MAIN_RXD--NRF_TX</a:t>
            </a:r>
          </a:p>
          <a:p>
            <a:r>
              <a:rPr kumimoji="1" lang="en-US" altLang="zh-TW" dirty="0"/>
              <a:t>GPIO</a:t>
            </a:r>
          </a:p>
          <a:p>
            <a:pPr lvl="1"/>
            <a:r>
              <a:rPr kumimoji="1" lang="en-US" altLang="zh-TW" dirty="0"/>
              <a:t>P0_22</a:t>
            </a:r>
            <a:r>
              <a:rPr kumimoji="1" lang="zh-TW" altLang="en-US" dirty="0"/>
              <a:t>：風扇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P0_23</a:t>
            </a:r>
            <a:r>
              <a:rPr kumimoji="1" lang="zh-TW" altLang="en-US" dirty="0"/>
              <a:t>：</a:t>
            </a:r>
            <a:r>
              <a:rPr kumimoji="1" lang="en-US" altLang="zh-TW" dirty="0"/>
              <a:t>LED</a:t>
            </a:r>
            <a:r>
              <a:rPr kumimoji="1" lang="zh-TW" altLang="en-US" dirty="0"/>
              <a:t> 燈條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P0_24</a:t>
            </a:r>
            <a:r>
              <a:rPr kumimoji="1" lang="zh-TW" altLang="en-US" dirty="0"/>
              <a:t>：馬達</a:t>
            </a:r>
            <a:endParaRPr kumimoji="1" lang="en-US" altLang="zh-TW" dirty="0"/>
          </a:p>
          <a:p>
            <a:r>
              <a:rPr kumimoji="1" lang="en-US" altLang="zh-TW" dirty="0"/>
              <a:t>Analog</a:t>
            </a:r>
            <a:r>
              <a:rPr kumimoji="1" lang="zh-TW" altLang="en-US" dirty="0"/>
              <a:t> </a:t>
            </a:r>
            <a:r>
              <a:rPr kumimoji="1" lang="en-US" altLang="zh-TW" dirty="0"/>
              <a:t>Input</a:t>
            </a:r>
          </a:p>
          <a:p>
            <a:pPr lvl="1"/>
            <a:r>
              <a:rPr kumimoji="1" lang="en-US" altLang="zh-TW" dirty="0"/>
              <a:t>P0_30</a:t>
            </a:r>
            <a:r>
              <a:rPr kumimoji="1" lang="zh-TW" altLang="en-US" dirty="0"/>
              <a:t>：光線感測器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P0_31</a:t>
            </a:r>
            <a:r>
              <a:rPr kumimoji="1" lang="zh-TW" altLang="en-US" dirty="0"/>
              <a:t>：土壤溼度感測器</a:t>
            </a:r>
            <a:endParaRPr kumimoji="1" lang="en-US" altLang="zh-TW" dirty="0"/>
          </a:p>
        </p:txBody>
      </p: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823715AC-88E0-4678-A972-1B964116376D}"/>
              </a:ext>
            </a:extLst>
          </p:cNvPr>
          <p:cNvSpPr txBox="1">
            <a:spLocks/>
          </p:cNvSpPr>
          <p:nvPr/>
        </p:nvSpPr>
        <p:spPr>
          <a:xfrm>
            <a:off x="6739890" y="1517015"/>
            <a:ext cx="845819" cy="4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440"/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Microsoft JhengHei"/>
              <a:buChar char="–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Microsoft JhengHei"/>
              <a:buChar char="»"/>
              <a:defRPr sz="2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5730" indent="0">
              <a:buFont typeface="Arial"/>
              <a:buNone/>
            </a:pPr>
            <a:r>
              <a:rPr lang="zh-TW" altLang="en-US" sz="1400" b="0" dirty="0"/>
              <a:t>背面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F91DE79-AEDE-46E5-8045-18CC1B821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6132207" y="1974988"/>
            <a:ext cx="2061187" cy="23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1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還有這些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馬達</a:t>
            </a:r>
            <a:endParaRPr kumimoji="1" lang="en-US" altLang="zh-TW" dirty="0"/>
          </a:p>
          <a:p>
            <a:r>
              <a:rPr kumimoji="1" lang="zh-TW" altLang="en-US" dirty="0"/>
              <a:t>土壤溼度感測器</a:t>
            </a:r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7730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01DD9-ECE9-44CE-86B0-A03295DB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推薦電源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6C20F4-B05A-460C-B9C3-C0705122B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繼電器：</a:t>
            </a:r>
            <a:r>
              <a:rPr lang="en-US" altLang="zh-TW"/>
              <a:t>5V</a:t>
            </a:r>
            <a:endParaRPr lang="en-US" altLang="zh-TW" dirty="0"/>
          </a:p>
          <a:p>
            <a:r>
              <a:rPr lang="zh-TW" altLang="en-US" dirty="0"/>
              <a:t>土壤溼度感測器：</a:t>
            </a:r>
            <a:r>
              <a:rPr lang="en-US" altLang="zh-TW" dirty="0"/>
              <a:t>3.3V</a:t>
            </a:r>
          </a:p>
          <a:p>
            <a:r>
              <a:rPr lang="zh-TW" altLang="en-US" dirty="0"/>
              <a:t>光線感測器：</a:t>
            </a:r>
            <a:r>
              <a:rPr lang="en-US" altLang="zh-TW" dirty="0"/>
              <a:t>3.3V</a:t>
            </a:r>
          </a:p>
          <a:p>
            <a:r>
              <a:rPr lang="en-US" altLang="zh-TW" dirty="0"/>
              <a:t>4553</a:t>
            </a:r>
            <a:r>
              <a:rPr lang="zh-TW" altLang="en-US" dirty="0"/>
              <a:t>：</a:t>
            </a:r>
            <a:r>
              <a:rPr lang="en-US" altLang="zh-TW" dirty="0"/>
              <a:t>5V</a:t>
            </a:r>
          </a:p>
          <a:p>
            <a:r>
              <a:rPr lang="zh-TW" altLang="en-US" dirty="0"/>
              <a:t>澆水馬達：</a:t>
            </a:r>
            <a:r>
              <a:rPr lang="en-US" altLang="zh-TW" dirty="0"/>
              <a:t>5V</a:t>
            </a:r>
          </a:p>
          <a:p>
            <a:r>
              <a:rPr lang="zh-TW" altLang="en-US" dirty="0"/>
              <a:t>風扇：</a:t>
            </a:r>
            <a:r>
              <a:rPr lang="en-US" altLang="zh-TW" dirty="0"/>
              <a:t>12V</a:t>
            </a:r>
          </a:p>
          <a:p>
            <a:r>
              <a:rPr lang="en-US" altLang="zh-TW" dirty="0"/>
              <a:t>LED</a:t>
            </a:r>
            <a:r>
              <a:rPr lang="zh-TW" altLang="en-US" dirty="0"/>
              <a:t>燈條：</a:t>
            </a:r>
            <a:r>
              <a:rPr lang="en-US" altLang="zh-TW" dirty="0"/>
              <a:t>12V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720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組裝完成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774846-56D6-4EA0-B200-D87AC5A99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45"/>
          <a:stretch/>
        </p:blipFill>
        <p:spPr>
          <a:xfrm>
            <a:off x="465910" y="1580225"/>
            <a:ext cx="4523342" cy="3919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BFFEF0-24EF-4D7A-B96C-E7377F342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50"/>
          <a:stretch/>
        </p:blipFill>
        <p:spPr>
          <a:xfrm rot="10800000">
            <a:off x="5170099" y="1580224"/>
            <a:ext cx="3379095" cy="1848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3443A8-BA7B-4DED-A405-A895A2631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32"/>
          <a:stretch/>
        </p:blipFill>
        <p:spPr>
          <a:xfrm>
            <a:off x="5170098" y="3464512"/>
            <a:ext cx="3379095" cy="2024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93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9CE1A6-3854-4C13-9749-9E99231E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05" y="2206861"/>
            <a:ext cx="4686954" cy="18862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817F75-35FC-49F4-8C93-B42466B5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目標一</a:t>
            </a:r>
            <a:r>
              <a:rPr lang="en-US" altLang="zh-TW" dirty="0"/>
              <a:t>(25%)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7FB58-6C2B-4F46-A44B-8D64211DDF2A}"/>
              </a:ext>
            </a:extLst>
          </p:cNvPr>
          <p:cNvSpPr/>
          <p:nvPr/>
        </p:nvSpPr>
        <p:spPr>
          <a:xfrm>
            <a:off x="1641610" y="3367138"/>
            <a:ext cx="1208122" cy="186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3DE3F-4A98-4A12-8AE6-0782C279146A}"/>
              </a:ext>
            </a:extLst>
          </p:cNvPr>
          <p:cNvSpPr txBox="1"/>
          <p:nvPr/>
        </p:nvSpPr>
        <p:spPr>
          <a:xfrm>
            <a:off x="782715" y="1123565"/>
            <a:ext cx="4232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在</a:t>
            </a:r>
            <a:r>
              <a:rPr lang="en-US" altLang="zh-TW" sz="1600" dirty="0"/>
              <a:t>MQTT.FX</a:t>
            </a:r>
            <a:r>
              <a:rPr lang="zh-TW" altLang="en-US" sz="1600" dirty="0"/>
              <a:t> 中訂閱：</a:t>
            </a:r>
            <a:endParaRPr lang="en-US" altLang="zh-TW" sz="1600" dirty="0"/>
          </a:p>
          <a:p>
            <a:r>
              <a:rPr lang="en-US" altLang="zh-TW" sz="1600" dirty="0"/>
              <a:t>	NBIOT-GW/UL/0E9BB7DFF8C6</a:t>
            </a:r>
          </a:p>
          <a:p>
            <a:r>
              <a:rPr lang="en-US" altLang="zh-TW" sz="1600" dirty="0"/>
              <a:t>	NBIOT-GW/DL/00000e9bb7dff8c6</a:t>
            </a:r>
          </a:p>
          <a:p>
            <a:r>
              <a:rPr lang="zh-TW" altLang="en-US" sz="1600" dirty="0"/>
              <a:t>在</a:t>
            </a:r>
            <a:r>
              <a:rPr lang="en-US" altLang="zh-TW" sz="1600" dirty="0"/>
              <a:t>MQTT.FX</a:t>
            </a:r>
            <a:r>
              <a:rPr lang="zh-TW" altLang="en-US" sz="1600" dirty="0"/>
              <a:t> 中發布：</a:t>
            </a:r>
            <a:endParaRPr lang="en-US" altLang="zh-TW" sz="1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2781D0-E64C-44FF-8E64-F23A59447636}"/>
              </a:ext>
            </a:extLst>
          </p:cNvPr>
          <p:cNvSpPr txBox="1"/>
          <p:nvPr/>
        </p:nvSpPr>
        <p:spPr>
          <a:xfrm>
            <a:off x="3672960" y="3384292"/>
            <a:ext cx="202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看到對應回傳</a:t>
            </a:r>
            <a:r>
              <a:rPr lang="en-US" altLang="zh-TW" sz="1600" dirty="0"/>
              <a:t>data</a:t>
            </a:r>
            <a:r>
              <a:rPr lang="zh-TW" altLang="en-US" sz="1600" dirty="0"/>
              <a:t>：</a:t>
            </a:r>
            <a:endParaRPr lang="en-US" altLang="zh-TW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D91D49-3B69-4B47-B14D-AB7DD361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397" y="3722846"/>
            <a:ext cx="4864963" cy="25042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C964CA6-1A9D-417E-B742-92CA99B214BA}"/>
              </a:ext>
            </a:extLst>
          </p:cNvPr>
          <p:cNvSpPr/>
          <p:nvPr/>
        </p:nvSpPr>
        <p:spPr>
          <a:xfrm>
            <a:off x="4003829" y="4154749"/>
            <a:ext cx="1172232" cy="115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FC447D-9895-4FBC-9B68-9D3E76E667E8}"/>
              </a:ext>
            </a:extLst>
          </p:cNvPr>
          <p:cNvSpPr/>
          <p:nvPr/>
        </p:nvSpPr>
        <p:spPr>
          <a:xfrm>
            <a:off x="3985883" y="4609181"/>
            <a:ext cx="1309605" cy="115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BB780F-E2B3-46DA-948D-BD97014C64D3}"/>
              </a:ext>
            </a:extLst>
          </p:cNvPr>
          <p:cNvSpPr/>
          <p:nvPr/>
        </p:nvSpPr>
        <p:spPr>
          <a:xfrm>
            <a:off x="3893414" y="3726582"/>
            <a:ext cx="1172232" cy="115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307F90-3A01-407F-9BF8-9338C26A44F1}"/>
              </a:ext>
            </a:extLst>
          </p:cNvPr>
          <p:cNvSpPr/>
          <p:nvPr/>
        </p:nvSpPr>
        <p:spPr>
          <a:xfrm>
            <a:off x="1226597" y="2793091"/>
            <a:ext cx="1924976" cy="186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416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智慧農業物聯網平台介紹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新增場域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新增感測器群組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新增控制器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控制器設定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手動控制開關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時間控制開關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自動控制開關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數據分析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100879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智慧農業物聯網平台介紹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網址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http://nthu-smart-farming.kits.tw:8000/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點選右上方「登入」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AAFF08F-4C18-4B27-AAC0-5B344D1F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47" y="2460873"/>
            <a:ext cx="7830105" cy="39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03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智慧農業物聯網平台介紹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點選下方「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Account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」註冊新帳號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FE2809-DE08-4AAD-B959-0C45B7B3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98" y="1802898"/>
            <a:ext cx="6937730" cy="46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55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智慧農業物聯網平台介紹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依照指示完成註冊程序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F730091-9DCB-45C2-9A4E-2CCA9236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2" y="1998208"/>
            <a:ext cx="52482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8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材料清點：</a:t>
            </a:r>
            <a:r>
              <a:rPr lang="zh-TW" altLang="en-US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dara" pitchFamily="34" charset="0"/>
              </a:rPr>
              <a:t>土壤溼度感測器</a:t>
            </a:r>
            <a:br>
              <a:rPr lang="en-US" altLang="zh-TW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dara" pitchFamily="34" charset="0"/>
              </a:rPr>
            </a:br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06D3AB-A0DA-47EB-8566-6BD83CAB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457325"/>
            <a:ext cx="41814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4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智慧農業物聯網平台介紹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使用剛剛註冊的帳號密碼登入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F91284-5112-44AA-9441-57ADF3F0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30" y="1704513"/>
            <a:ext cx="6174465" cy="47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20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智慧農業物聯網平台介紹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登入成功，進入平台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刪除項目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場域空間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邏輯控制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日誌系統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使用者設定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7CF3B8-02C4-4D2C-85B7-2790EC76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76" y="2931863"/>
            <a:ext cx="6279424" cy="33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63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智慧農業物聯網平台介紹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新增場域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新增感測器群組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新增控制器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控制器設定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手動控制開關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時間控制開關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自動控制開關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數據分析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4728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新增場域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點選「新增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刪除項目」展開清單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點選「新增場域」建立新場域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輸入「場域名稱」和「場域地址」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」加入新場域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CCE7A32-0CBF-4E06-866C-C96F20E55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35" y="924588"/>
            <a:ext cx="2464102" cy="275299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DBBD9E6-8610-4998-90C9-060235461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64" y="3748099"/>
            <a:ext cx="6671738" cy="27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51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智慧農業物聯網平台介紹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新增場域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新增感測器群組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新增控制器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控制器設定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手動控制開關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時間控制開關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自動控制開關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數據分析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810074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新增感測器群組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點選「新增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刪除項目」展開清單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點選「新增感測器群組」建立新群組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輸入「感測器群組名稱」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20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MacAddress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」請輸入</a:t>
            </a:r>
            <a:r>
              <a:rPr lang="en-US" altLang="zh-TW" sz="20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4553</a:t>
            </a:r>
            <a:r>
              <a:rPr lang="zh-TW" altLang="en-US" sz="2000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MacAddr</a:t>
            </a:r>
            <a:endParaRPr lang="en-US" altLang="zh-TW" sz="2000" b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「建制於場域」選剛剛建立的場域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」建立新群組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sz="2000" b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sz="2000" b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4D28C2-23FD-44D9-B144-74F7A2EC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36" y="952343"/>
            <a:ext cx="2454298" cy="3167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E615F5D-E3FA-4C36-BD33-624FD3072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01" y="4037234"/>
            <a:ext cx="4835879" cy="264948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D23B433-CD09-404F-8B3C-E153CD268991}"/>
              </a:ext>
            </a:extLst>
          </p:cNvPr>
          <p:cNvSpPr txBox="1"/>
          <p:nvPr/>
        </p:nvSpPr>
        <p:spPr>
          <a:xfrm>
            <a:off x="5955430" y="4477583"/>
            <a:ext cx="3047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場域若未出現請案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重新整理頁面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977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智慧農業物聯網平台介紹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新增場域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新增感測器群組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新增感測器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新增控制器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控制器設定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手動控制開關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時間控制開關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自動控制開關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數據分析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55143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新增感測器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點選「場域空間」展開清單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點選「溫室」進入場域頁面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點選「智慧溫室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」進入群組頁面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sz="2000" b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sz="2000" b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2C02885-80BE-4AFC-9AD8-CD043D0A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23" y="978290"/>
            <a:ext cx="2797568" cy="265489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4B02CFC-6D4E-4D39-8B74-FD74282C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1" y="2632335"/>
            <a:ext cx="5015883" cy="40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97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新增感測器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新增感應器」增加感應器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「感測器種類」選擇「空氣溫度」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</a:t>
            </a:r>
            <a:r>
              <a:rPr lang="en-US" altLang="zh-TW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」建立新感應器</a:t>
            </a:r>
            <a:endParaRPr lang="en-US" altLang="zh-TW"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sz="2000" b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sz="2000" b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51264E-CB56-42C4-BE0A-8622EEC40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3" y="898900"/>
            <a:ext cx="3243517" cy="26947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A93A3C-BAEF-49D2-8FFA-0866302D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2" y="3692533"/>
            <a:ext cx="5370174" cy="28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35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新增感測器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重複前頁步驟建立「空氣濕度」「土壤濕度」「氣壓」「光照度」</a:t>
            </a:r>
            <a:endParaRPr lang="en-US" altLang="zh-TW" sz="2000" b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sz="2000" b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2E84039-0BBD-4ED4-B49E-DCB70B8B9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8" y="1651246"/>
            <a:ext cx="8462010" cy="47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9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材料清點：</a:t>
            </a:r>
            <a:r>
              <a:rPr lang="zh-TW" altLang="en-US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dara" pitchFamily="34" charset="0"/>
              </a:rPr>
              <a:t>光線感測器</a:t>
            </a:r>
            <a:br>
              <a:rPr lang="en-US" altLang="zh-TW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dara" pitchFamily="34" charset="0"/>
              </a:rPr>
            </a:br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light1.2">
            <a:extLst>
              <a:ext uri="{FF2B5EF4-FFF2-40B4-BE49-F238E27FC236}">
                <a16:creationId xmlns:a16="http://schemas.microsoft.com/office/drawing/2014/main" id="{FFC45421-A1E8-4D2F-A240-40A720F6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" y="1776888"/>
            <a:ext cx="4476749" cy="335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ght1.2a">
            <a:extLst>
              <a:ext uri="{FF2B5EF4-FFF2-40B4-BE49-F238E27FC236}">
                <a16:creationId xmlns:a16="http://schemas.microsoft.com/office/drawing/2014/main" id="{5DF421BF-D287-46A4-A507-70B02190A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920" y="1576387"/>
            <a:ext cx="49403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36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新增感測器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sz="2000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群組頁面可顯示歷史資料，也可將資料匯出成</a:t>
            </a:r>
            <a:r>
              <a:rPr lang="en-US" altLang="zh-TW" sz="2000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sz="2000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檔供分析使用</a:t>
            </a:r>
            <a:endParaRPr lang="en-US" altLang="zh-TW" sz="2000" b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sz="2000" b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B43210-732C-40A1-9554-479650426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30" y="1569722"/>
            <a:ext cx="5343066" cy="491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41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F81E04-B7B5-4254-8139-53F216B2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目標二</a:t>
            </a:r>
            <a:r>
              <a:rPr lang="en-US" altLang="zh-TW" dirty="0"/>
              <a:t>(25%)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DEDFCD-3768-4A2D-8E0F-4E66F105A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請向助教確認能成功顯示數據</a:t>
            </a:r>
          </a:p>
        </p:txBody>
      </p:sp>
    </p:spTree>
    <p:extLst>
      <p:ext uri="{BB962C8B-B14F-4D97-AF65-F5344CB8AC3E}">
        <p14:creationId xmlns:p14="http://schemas.microsoft.com/office/powerpoint/2010/main" val="4293843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智慧農業物聯網平台介紹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新增場域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新增感測器群組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新增控制器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控制器設定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手動控制開關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時間控制開關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自動控制開關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數據分析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82302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新增控制器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點選「新增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刪除項目」展開清單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點選「新增控制器」建立控制項目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E028A6-898D-48EC-AC31-406FAA4B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07" y="958788"/>
            <a:ext cx="2681056" cy="33303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D13466-9172-4FE0-96FA-9F90CEC9B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45" y="2497218"/>
            <a:ext cx="4900196" cy="40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38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新增控制器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輸入「控制器名稱」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場域選擇「溫室」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傳輸協議選「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NBIOT-GW…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macAddr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請輸入</a:t>
            </a:r>
            <a:r>
              <a:rPr lang="en-US" altLang="zh-TW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4553</a:t>
            </a:r>
            <a:r>
              <a:rPr lang="zh-TW" altLang="en-US" b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TW" b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「控制器種類」選「光照」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「控制器</a:t>
            </a:r>
            <a:r>
              <a:rPr lang="en-US" altLang="zh-TW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」</a:t>
            </a:r>
            <a:r>
              <a:rPr lang="zh-TW" altLang="en-US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維持為</a:t>
            </a:r>
            <a:r>
              <a:rPr lang="en-US" altLang="zh-TW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案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」建立控制器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12ECDBE-E443-4374-9A3B-D6FF9CC4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395" y="1321235"/>
            <a:ext cx="4066582" cy="34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57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新增控制器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ED4097-005E-42CF-AEAE-7E15D7DE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1" y="2014690"/>
            <a:ext cx="4058062" cy="3440816"/>
          </a:xfrm>
          <a:prstGeom prst="rect">
            <a:avLst/>
          </a:prstGeom>
        </p:spPr>
      </p:pic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重複步驟建立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「澆水」和「風扇」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差在「控制器種類」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 algn="r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682310-F137-4821-A1F7-FA35AE0F1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335" y="2014690"/>
            <a:ext cx="3986152" cy="344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3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智慧農業物聯網平台介紹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新增場域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新增感測器群組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新增控制器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控制器設定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手動控制開關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時間控制開關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自動控制開關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數據分析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044305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控制器設定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點選「邏輯控制」展開清單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點選「溫室」進入控制器頁面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E220FD-DF84-449F-963F-90D9E75D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292" y="966221"/>
            <a:ext cx="2800871" cy="342243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0C7846-8674-488A-B77E-DCC1A3FC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1" y="4500801"/>
            <a:ext cx="8580437" cy="18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2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控制器設定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點選「邏輯控制」展開清單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點選「溫室」進入控制器頁面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E220FD-DF84-449F-963F-90D9E75D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292" y="966221"/>
            <a:ext cx="2800871" cy="342243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0C7846-8674-488A-B77E-DCC1A3FC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1" y="4500801"/>
            <a:ext cx="8580437" cy="18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99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控制器設定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點選控制器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(ex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燈光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進入控制中心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自動控制開關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手動控制開關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時間控制開關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8C2E85-736E-4861-9D05-43398B0D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35" y="3319170"/>
            <a:ext cx="7523656" cy="31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3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材料清點：風扇</a:t>
            </a:r>
            <a:r>
              <a:rPr lang="en-US" altLang="zh-TW" dirty="0"/>
              <a:t> &amp; </a:t>
            </a:r>
            <a:r>
              <a:rPr lang="zh-TW" altLang="en-US" dirty="0"/>
              <a:t>螺絲組</a:t>
            </a:r>
            <a:br>
              <a:rPr lang="en-US" altLang="zh-TW" dirty="0"/>
            </a:b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t="10786" r="20503" b="14796"/>
          <a:stretch/>
        </p:blipFill>
        <p:spPr>
          <a:xfrm rot="16200000">
            <a:off x="2892055" y="1127050"/>
            <a:ext cx="3551279" cy="51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903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智慧農業物聯網平台介紹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新增場域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新增感測器群組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新增控制器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控制器設定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手動控制開關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時間控制開關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自動控制開關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數據分析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3261625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手動控制開關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點選「手動控制開關」按鈕展開設定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輸入「啟動時間」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按下「確定」發送指令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E34709-B2BD-4A00-95E4-A6A677FC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91" y="1932727"/>
            <a:ext cx="3680237" cy="416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62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智慧農業物聯網平台介紹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新增場域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新增感測器群組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新增控制器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控制器設定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手動控制開關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時間控制開關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自動控制開關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數據分析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77183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時間控制開關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點選「時間控制開關」按鈕展開設定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按下「新增時間」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設定開啟時間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按下「確定」送出時間表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5F60DDC-F1AA-45FC-BAFC-E93EF339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782" y="949909"/>
            <a:ext cx="2962316" cy="288256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1186292-BA68-48C5-9416-F6DA65319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2" y="3960928"/>
            <a:ext cx="5785836" cy="21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28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智慧農業物聯網平台介紹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新增場域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新增感測器群組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新增控制器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控制器設定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手動控制開關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時間控制開關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自動控制開關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數據分析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738605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自動控制開關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點選右邊「規則設定」按鈕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按下「新增規則組」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設定「啟動時間」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699767-9EE2-4D79-A73F-D06B4E623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12" y="854075"/>
            <a:ext cx="3307295" cy="32471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FAC43D-B3E4-42D1-B583-E024D0917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97" y="3309248"/>
            <a:ext cx="7283806" cy="25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38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自動控制開關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按下「新增規則」的下拉按鈕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選擇啟動條件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設定啟動條件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按下「確定」送出設定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38B28D-D70B-440B-988E-507B25CE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08" y="1003482"/>
            <a:ext cx="2364355" cy="325098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2ED6AB8-1375-425E-8482-EA60DA8DB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37" y="3908043"/>
            <a:ext cx="6098790" cy="24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83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自動控制開關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按下右邊「開關設定」回到開關頁面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打開「自動控制開關」啟用規則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38B06C-FBF6-44CE-A43D-9ECBF6D2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58" y="933974"/>
            <a:ext cx="2886075" cy="37528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B7A96C-160F-477A-A414-455840E33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02" y="2556564"/>
            <a:ext cx="4906686" cy="405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90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F81E04-B7B5-4254-8139-53F216B2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目標三</a:t>
            </a:r>
            <a:r>
              <a:rPr lang="en-US" altLang="zh-TW" dirty="0"/>
              <a:t>(25%)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DEDFCD-3768-4A2D-8E0F-4E66F105A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請向助教確認能成功控制 燈光 風扇 抽水馬達</a:t>
            </a:r>
          </a:p>
        </p:txBody>
      </p:sp>
    </p:spTree>
    <p:extLst>
      <p:ext uri="{BB962C8B-B14F-4D97-AF65-F5344CB8AC3E}">
        <p14:creationId xmlns:p14="http://schemas.microsoft.com/office/powerpoint/2010/main" val="35883797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大綱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3563" y="1262127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智慧農業物聯網平台介紹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新增場域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新增感測器群組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新增控制器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控制器設定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手動控制開關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時間控制開關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chemeClr val="tx1"/>
                </a:solidFill>
              </a:rPr>
              <a:t>自動控制開關</a:t>
            </a:r>
            <a:endParaRPr lang="en-US" altLang="zh-TW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r>
              <a:rPr lang="zh-TW" altLang="en-US" dirty="0">
                <a:solidFill>
                  <a:srgbClr val="FF0000"/>
                </a:solidFill>
              </a:rPr>
              <a:t>數據分析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zh-TW" altLang="en-US" dirty="0">
              <a:solidFill>
                <a:srgbClr val="FF0000"/>
              </a:solidFill>
            </a:endParaRPr>
          </a:p>
          <a:p>
            <a:pPr marL="1257300" lvl="2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spcBef>
                <a:spcPts val="0"/>
              </a:spcBef>
              <a:buSzPts val="2160"/>
            </a:pPr>
            <a:endParaRPr lang="en-US" dirty="0">
              <a:solidFill>
                <a:srgbClr val="FF0000"/>
              </a:solidFill>
            </a:endParaRPr>
          </a:p>
          <a:p>
            <a:pPr marL="857250" lvl="2" indent="0" algn="l" rtl="0">
              <a:spcBef>
                <a:spcPts val="700"/>
              </a:spcBef>
              <a:spcAft>
                <a:spcPts val="0"/>
              </a:spcAft>
              <a:buSzPts val="1500"/>
              <a:buNone/>
            </a:pPr>
            <a:endParaRPr sz="2000" dirty="0"/>
          </a:p>
          <a:p>
            <a:pPr marL="742950" lvl="1" indent="-184150" algn="l" rtl="0">
              <a:spcBef>
                <a:spcPts val="70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0495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材料清點：</a:t>
            </a:r>
            <a:r>
              <a:rPr lang="zh-TW" altLang="en-US" b="0" kern="1200" dirty="0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rPr>
              <a:t>馬達、水管、滴灌分接頭</a:t>
            </a:r>
            <a:br>
              <a:rPr lang="en-US" altLang="zh-TW" b="0" kern="1200" dirty="0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rPr>
            </a:br>
            <a:endParaRPr kumimoji="1"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9B00CD-681D-4746-804D-EA4648B8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81" y="1249529"/>
            <a:ext cx="3231473" cy="2423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841D531-E7C3-4276-8464-10A1B0BF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99" y="1249531"/>
            <a:ext cx="3231471" cy="2423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5A1C33-8C88-4A6A-85B4-4059893A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699" y="3757473"/>
            <a:ext cx="3231471" cy="2423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59F8C0-1E86-4991-A890-6C799629B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583" y="3757473"/>
            <a:ext cx="3231471" cy="2423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473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數據分析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點選「數據分析」展開清單</a:t>
            </a: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點選「溫室」進入比較頁面</a:t>
            </a: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點選「兩種感測器數據比較」</a:t>
            </a:r>
          </a:p>
          <a:p>
            <a:pPr marL="342900" indent="-342900">
              <a:spcBef>
                <a:spcPts val="1200"/>
              </a:spcBef>
              <a:buSzPts val="2880"/>
            </a:pPr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FEAB0E-D764-440A-9441-4EF9C857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43" y="937979"/>
            <a:ext cx="2438641" cy="42939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E26F6B6-6C1B-4126-8C5F-DB1005C2D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54" y="2643585"/>
            <a:ext cx="47339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90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數據分析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點選「數據分析」展開清單</a:t>
            </a: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點選「溫室」進入比較頁面</a:t>
            </a: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點選「兩種感測器數據比較」</a:t>
            </a:r>
          </a:p>
          <a:p>
            <a:pPr marL="342900" indent="-342900">
              <a:spcBef>
                <a:spcPts val="1200"/>
              </a:spcBef>
              <a:buSzPts val="2880"/>
            </a:pPr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FEAB0E-D764-440A-9441-4EF9C857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43" y="937979"/>
            <a:ext cx="2438641" cy="42939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E26F6B6-6C1B-4126-8C5F-DB1005C2D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54" y="2643585"/>
            <a:ext cx="47339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82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數據分析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選取兩種溫室上傳的數據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點選「確定」</a:t>
            </a:r>
          </a:p>
          <a:p>
            <a:pPr marL="342900" indent="-342900">
              <a:spcBef>
                <a:spcPts val="1200"/>
              </a:spcBef>
              <a:buSzPts val="2880"/>
            </a:pPr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1D01F0-1AD4-45BD-BCC8-4AD8A84FC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82" y="2183907"/>
            <a:ext cx="7156562" cy="430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35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數據分析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選取「智慧溫室」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點選「開始比較」</a:t>
            </a:r>
          </a:p>
          <a:p>
            <a:pPr marL="342900" indent="-342900">
              <a:spcBef>
                <a:spcPts val="1200"/>
              </a:spcBef>
              <a:buSzPts val="2880"/>
            </a:pPr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CCA917-8E2D-45D0-A07A-C1FA33E2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5" y="2301020"/>
            <a:ext cx="8096435" cy="39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82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63563" y="27781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zh-TW" altLang="en-US" dirty="0"/>
              <a:t>數據分析</a:t>
            </a:r>
          </a:p>
        </p:txBody>
      </p:sp>
      <p:sp>
        <p:nvSpPr>
          <p:cNvPr id="8" name="Google Shape;83;p16"/>
          <p:cNvSpPr txBox="1">
            <a:spLocks noGrp="1"/>
          </p:cNvSpPr>
          <p:nvPr>
            <p:ph type="body" idx="1"/>
          </p:nvPr>
        </p:nvSpPr>
        <p:spPr>
          <a:xfrm>
            <a:off x="563563" y="1078367"/>
            <a:ext cx="8229600" cy="3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1200"/>
              </a:spcBef>
              <a:buSzPts val="2880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可以比較數據間之相關性，分析作物生長環境</a:t>
            </a:r>
          </a:p>
          <a:p>
            <a:pPr marL="342900" indent="-342900">
              <a:spcBef>
                <a:spcPts val="1200"/>
              </a:spcBef>
              <a:buSzPts val="2880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A201E16-4C5F-404A-8AD8-B7FE23A3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43" y="2166151"/>
            <a:ext cx="8212020" cy="39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9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F81E04-B7B5-4254-8139-53F216B2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目標四</a:t>
            </a:r>
            <a:r>
              <a:rPr lang="en-US" altLang="zh-TW" dirty="0"/>
              <a:t>(25%)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DEDFCD-3768-4A2D-8E0F-4E66F105A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請向助教確認能進行數據比較</a:t>
            </a:r>
          </a:p>
        </p:txBody>
      </p:sp>
    </p:spTree>
    <p:extLst>
      <p:ext uri="{BB962C8B-B14F-4D97-AF65-F5344CB8AC3E}">
        <p14:creationId xmlns:p14="http://schemas.microsoft.com/office/powerpoint/2010/main" val="3742663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>
            <a:spLocks noGrp="1"/>
          </p:cNvSpPr>
          <p:nvPr>
            <p:ph type="ctrTitle"/>
          </p:nvPr>
        </p:nvSpPr>
        <p:spPr>
          <a:xfrm>
            <a:off x="685800" y="685800"/>
            <a:ext cx="7772400" cy="21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E8B8E6-110F-49F3-AB29-447378700B7B}"/>
              </a:ext>
            </a:extLst>
          </p:cNvPr>
          <p:cNvSpPr txBox="1"/>
          <p:nvPr/>
        </p:nvSpPr>
        <p:spPr>
          <a:xfrm>
            <a:off x="2480722" y="3275111"/>
            <a:ext cx="4674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https://www.3gpp.org/ftp/Information/presentations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A266F0-27FF-4395-8E4D-C0FFAAA53408}"/>
              </a:ext>
            </a:extLst>
          </p:cNvPr>
          <p:cNvSpPr txBox="1"/>
          <p:nvPr/>
        </p:nvSpPr>
        <p:spPr>
          <a:xfrm>
            <a:off x="2480722" y="3505209"/>
            <a:ext cx="4674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https://www.qualcomm.com/system/files/document/files/leading_the_lte_iot_evolution_to_connect_the_massive_iot_0.pdf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23" y="264005"/>
            <a:ext cx="8761228" cy="1160758"/>
          </a:xfrm>
        </p:spPr>
        <p:txBody>
          <a:bodyPr/>
          <a:lstStyle/>
          <a:p>
            <a:r>
              <a:rPr lang="zh-TW" altLang="en-US" dirty="0"/>
              <a:t>材料清點</a:t>
            </a:r>
            <a:r>
              <a:rPr lang="zh-TW" altLang="en-US" dirty="0">
                <a:latin typeface="MS PGothic" panose="020B0600070205080204" pitchFamily="34" charset="-128"/>
              </a:rPr>
              <a:t>：</a:t>
            </a:r>
            <a:r>
              <a:rPr lang="en-US" altLang="zh-TW" kern="1200" dirty="0">
                <a:latin typeface="MS PGothic" panose="020B0600070205080204" pitchFamily="34" charset="-128"/>
              </a:rPr>
              <a:t>LED </a:t>
            </a:r>
            <a:r>
              <a:rPr lang="zh-TW" altLang="en-US" kern="1200" dirty="0">
                <a:latin typeface="MS PGothic" panose="020B0600070205080204" pitchFamily="34" charset="-128"/>
              </a:rPr>
              <a:t>燈條</a:t>
            </a:r>
            <a:r>
              <a:rPr lang="en-US" altLang="zh-TW" kern="1200" dirty="0">
                <a:latin typeface="MS PGothic" panose="020B0600070205080204" pitchFamily="34" charset="-128"/>
              </a:rPr>
              <a:t>&amp;</a:t>
            </a:r>
            <a:r>
              <a:rPr lang="zh-TW" altLang="en-US" kern="1200" dirty="0">
                <a:latin typeface="MS PGothic" panose="020B0600070205080204" pitchFamily="34" charset="-128"/>
              </a:rPr>
              <a:t>燈條轉接頭</a:t>
            </a:r>
            <a:br>
              <a:rPr lang="en-US" altLang="zh-TW" kern="1200" dirty="0">
                <a:latin typeface="MS PGothic" panose="020B0600070205080204" pitchFamily="34" charset="-128"/>
              </a:rPr>
            </a:br>
            <a:endParaRPr kumimoji="1" lang="zh-TW" altLang="en-US" dirty="0">
              <a:latin typeface="MS PGothic" panose="020B0600070205080204" pitchFamily="34" charset="-128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 t="21706" r="23333" b="47989"/>
          <a:stretch/>
        </p:blipFill>
        <p:spPr>
          <a:xfrm>
            <a:off x="2192544" y="2245602"/>
            <a:ext cx="5063411" cy="31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07141"/>
      </p:ext>
    </p:extLst>
  </p:cSld>
  <p:clrMapOvr>
    <a:masterClrMapping/>
  </p:clrMapOvr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9406</TotalTime>
  <Words>2262</Words>
  <Application>Microsoft Office PowerPoint</Application>
  <PresentationFormat>如螢幕大小 (4:3)</PresentationFormat>
  <Paragraphs>523</Paragraphs>
  <Slides>86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8" baseType="lpstr">
      <vt:lpstr>Monotype Sorts</vt:lpstr>
      <vt:lpstr>Times New Roman</vt:lpstr>
      <vt:lpstr>微軟正黑體</vt:lpstr>
      <vt:lpstr>Arimo</vt:lpstr>
      <vt:lpstr>微軟正黑體</vt:lpstr>
      <vt:lpstr>Helvetica Neue</vt:lpstr>
      <vt:lpstr>MS PGothic</vt:lpstr>
      <vt:lpstr>Arial</vt:lpstr>
      <vt:lpstr>Noto Sans Symbols</vt:lpstr>
      <vt:lpstr>Candara</vt:lpstr>
      <vt:lpstr>Verdana</vt:lpstr>
      <vt:lpstr>1_os-8</vt:lpstr>
      <vt:lpstr>實驗三：NB-IoT 雙向控制智慧溫室實習 </vt:lpstr>
      <vt:lpstr>大綱</vt:lpstr>
      <vt:lpstr>材料清點</vt:lpstr>
      <vt:lpstr>材料清點： 4553 &amp; 天線 </vt:lpstr>
      <vt:lpstr>材料清點：土壤溼度感測器 </vt:lpstr>
      <vt:lpstr>材料清點：光線感測器 </vt:lpstr>
      <vt:lpstr>材料清點：風扇 &amp; 螺絲組 </vt:lpstr>
      <vt:lpstr>材料清點：馬達、水管、滴灌分接頭 </vt:lpstr>
      <vt:lpstr>材料清點：LED 燈條&amp;燈條轉接頭 </vt:lpstr>
      <vt:lpstr>材料清點：繼電器&amp;銅柱 </vt:lpstr>
      <vt:lpstr>材料清點：電源供應模組&amp;電源供應器 </vt:lpstr>
      <vt:lpstr>材料清點: 溫室本體</vt:lpstr>
      <vt:lpstr>材料清點: 壓克力板</vt:lpstr>
      <vt:lpstr>大綱</vt:lpstr>
      <vt:lpstr>電源供應模組</vt:lpstr>
      <vt:lpstr>繼電器(Relay)的原理</vt:lpstr>
      <vt:lpstr>繼電器(Relay)的原理</vt:lpstr>
      <vt:lpstr>繼電器(Relay)的構造</vt:lpstr>
      <vt:lpstr>繼電器(Relay)的構造</vt:lpstr>
      <vt:lpstr>繼電器(Relay)的構造</vt:lpstr>
      <vt:lpstr>土壤溼度感測器</vt:lpstr>
      <vt:lpstr>光線感測器</vt:lpstr>
      <vt:lpstr>馬達</vt:lpstr>
      <vt:lpstr>NB-IoT模組</vt:lpstr>
      <vt:lpstr>大綱</vt:lpstr>
      <vt:lpstr>實驗一 (30%)</vt:lpstr>
      <vt:lpstr>步驟一：建造合適的實驗環境</vt:lpstr>
      <vt:lpstr>步驟一：組裝溫室</vt:lpstr>
      <vt:lpstr>步驟一：組裝溫室</vt:lpstr>
      <vt:lpstr>步驟一：組裝溫室</vt:lpstr>
      <vt:lpstr>步驟一：組裝溫室</vt:lpstr>
      <vt:lpstr>步驟二：繼電器</vt:lpstr>
      <vt:lpstr>步驟二：繼電器</vt:lpstr>
      <vt:lpstr>步驟三：風扇線路佈置</vt:lpstr>
      <vt:lpstr>步驟三：風扇線路佈置</vt:lpstr>
      <vt:lpstr>步驟三：風扇線路佈置</vt:lpstr>
      <vt:lpstr>步驟三：風扇線路佈置</vt:lpstr>
      <vt:lpstr>步驟四：LED 線路佈置</vt:lpstr>
      <vt:lpstr>步驟四：LED 線路佈置</vt:lpstr>
      <vt:lpstr>步驟五：光線感測器 線路佈置</vt:lpstr>
      <vt:lpstr>步驟六：4553 線路佈置</vt:lpstr>
      <vt:lpstr>還有這些…</vt:lpstr>
      <vt:lpstr>推薦電源</vt:lpstr>
      <vt:lpstr>組裝完成</vt:lpstr>
      <vt:lpstr>目標一(25%)</vt:lpstr>
      <vt:lpstr>大綱</vt:lpstr>
      <vt:lpstr>智慧農業物聯網平台介紹</vt:lpstr>
      <vt:lpstr>智慧農業物聯網平台介紹</vt:lpstr>
      <vt:lpstr>智慧農業物聯網平台介紹</vt:lpstr>
      <vt:lpstr>智慧農業物聯網平台介紹</vt:lpstr>
      <vt:lpstr>智慧農業物聯網平台介紹</vt:lpstr>
      <vt:lpstr>大綱</vt:lpstr>
      <vt:lpstr>新增場域</vt:lpstr>
      <vt:lpstr>大綱</vt:lpstr>
      <vt:lpstr>新增感測器群組</vt:lpstr>
      <vt:lpstr>大綱</vt:lpstr>
      <vt:lpstr>新增感測器</vt:lpstr>
      <vt:lpstr>新增感測器</vt:lpstr>
      <vt:lpstr>新增感測器</vt:lpstr>
      <vt:lpstr>新增感測器</vt:lpstr>
      <vt:lpstr>目標二(25%)</vt:lpstr>
      <vt:lpstr>大綱</vt:lpstr>
      <vt:lpstr>新增控制器</vt:lpstr>
      <vt:lpstr>新增控制器</vt:lpstr>
      <vt:lpstr>新增控制器</vt:lpstr>
      <vt:lpstr>大綱</vt:lpstr>
      <vt:lpstr>控制器設定</vt:lpstr>
      <vt:lpstr>控制器設定</vt:lpstr>
      <vt:lpstr>控制器設定</vt:lpstr>
      <vt:lpstr>大綱</vt:lpstr>
      <vt:lpstr>手動控制開關</vt:lpstr>
      <vt:lpstr>大綱</vt:lpstr>
      <vt:lpstr>時間控制開關</vt:lpstr>
      <vt:lpstr>大綱</vt:lpstr>
      <vt:lpstr>自動控制開關</vt:lpstr>
      <vt:lpstr>自動控制開關</vt:lpstr>
      <vt:lpstr>自動控制開關</vt:lpstr>
      <vt:lpstr>目標三(25%)</vt:lpstr>
      <vt:lpstr>大綱</vt:lpstr>
      <vt:lpstr>數據分析</vt:lpstr>
      <vt:lpstr>數據分析</vt:lpstr>
      <vt:lpstr>數據分析</vt:lpstr>
      <vt:lpstr>數據分析</vt:lpstr>
      <vt:lpstr>數據分析</vt:lpstr>
      <vt:lpstr>目標四(25%)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實驗三：NB-IoT 雙向控制智慧溫室實習</dc:title>
  <dc:creator>yanang</dc:creator>
  <cp:lastModifiedBy>hsnl</cp:lastModifiedBy>
  <cp:revision>94</cp:revision>
  <dcterms:modified xsi:type="dcterms:W3CDTF">2020-08-31T14:33:07Z</dcterms:modified>
</cp:coreProperties>
</file>